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97" r:id="rId2"/>
    <p:sldId id="258" r:id="rId3"/>
    <p:sldId id="259" r:id="rId4"/>
    <p:sldId id="260" r:id="rId5"/>
    <p:sldId id="261" r:id="rId6"/>
    <p:sldId id="262" r:id="rId7"/>
    <p:sldId id="263" r:id="rId8"/>
    <p:sldId id="275" r:id="rId9"/>
    <p:sldId id="276" r:id="rId10"/>
    <p:sldId id="290" r:id="rId11"/>
    <p:sldId id="277" r:id="rId12"/>
    <p:sldId id="279" r:id="rId13"/>
    <p:sldId id="264" r:id="rId14"/>
    <p:sldId id="265" r:id="rId15"/>
    <p:sldId id="278" r:id="rId16"/>
    <p:sldId id="274" r:id="rId17"/>
    <p:sldId id="273" r:id="rId18"/>
    <p:sldId id="267" r:id="rId19"/>
    <p:sldId id="268" r:id="rId20"/>
    <p:sldId id="271"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86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CDB6F8-BD98-48B5-9BBA-B6D59ABD7BD9}" type="datetimeFigureOut">
              <a:rPr lang="en-US" smtClean="0"/>
              <a:t>2024-08-27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DE26C-8035-4C3C-B50E-D91572842B19}" type="slidenum">
              <a:rPr lang="en-US" smtClean="0"/>
              <a:t>‹#›</a:t>
            </a:fld>
            <a:endParaRPr lang="en-US"/>
          </a:p>
        </p:txBody>
      </p:sp>
    </p:spTree>
    <p:extLst>
      <p:ext uri="{BB962C8B-B14F-4D97-AF65-F5344CB8AC3E}">
        <p14:creationId xmlns:p14="http://schemas.microsoft.com/office/powerpoint/2010/main" val="1825775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efc52bd164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2efc52bd164_2_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5749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D062-AE7B-7C5D-FBA8-0F1626B25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034509-0E9D-8171-C826-2CA30AB887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FFA5A5-9389-C8D1-8884-CC6515F27AB8}"/>
              </a:ext>
            </a:extLst>
          </p:cNvPr>
          <p:cNvSpPr>
            <a:spLocks noGrp="1"/>
          </p:cNvSpPr>
          <p:nvPr>
            <p:ph type="dt" sz="half" idx="10"/>
          </p:nvPr>
        </p:nvSpPr>
        <p:spPr/>
        <p:txBody>
          <a:bodyPr/>
          <a:lstStyle/>
          <a:p>
            <a:fld id="{B6361756-8BD0-458B-8EAF-ABCEBC00F74B}" type="datetimeFigureOut">
              <a:rPr lang="en-US" smtClean="0"/>
              <a:t>2024-08-27</a:t>
            </a:fld>
            <a:endParaRPr lang="en-US"/>
          </a:p>
        </p:txBody>
      </p:sp>
      <p:sp>
        <p:nvSpPr>
          <p:cNvPr id="5" name="Footer Placeholder 4">
            <a:extLst>
              <a:ext uri="{FF2B5EF4-FFF2-40B4-BE49-F238E27FC236}">
                <a16:creationId xmlns:a16="http://schemas.microsoft.com/office/drawing/2014/main" id="{05639D00-D3EC-380C-EC62-B7572392C1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9F9E4C-D424-7AD8-E770-10DF0D4006AC}"/>
              </a:ext>
            </a:extLst>
          </p:cNvPr>
          <p:cNvSpPr>
            <a:spLocks noGrp="1"/>
          </p:cNvSpPr>
          <p:nvPr>
            <p:ph type="sldNum" sz="quarter" idx="12"/>
          </p:nvPr>
        </p:nvSpPr>
        <p:spPr/>
        <p:txBody>
          <a:bodyPr/>
          <a:lstStyle/>
          <a:p>
            <a:fld id="{76CA188B-C382-4633-BEED-0D2D2FE753AB}" type="slidenum">
              <a:rPr lang="en-US" smtClean="0"/>
              <a:t>‹#›</a:t>
            </a:fld>
            <a:endParaRPr lang="en-US"/>
          </a:p>
        </p:txBody>
      </p:sp>
    </p:spTree>
    <p:extLst>
      <p:ext uri="{BB962C8B-B14F-4D97-AF65-F5344CB8AC3E}">
        <p14:creationId xmlns:p14="http://schemas.microsoft.com/office/powerpoint/2010/main" val="74463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71C27-A228-36D0-7FF7-E2D8FF1DEC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6D8C15-5EAD-7508-8FDA-C7E9486584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2C4C40-A982-6395-AF6C-B66F1508F23B}"/>
              </a:ext>
            </a:extLst>
          </p:cNvPr>
          <p:cNvSpPr>
            <a:spLocks noGrp="1"/>
          </p:cNvSpPr>
          <p:nvPr>
            <p:ph type="dt" sz="half" idx="10"/>
          </p:nvPr>
        </p:nvSpPr>
        <p:spPr/>
        <p:txBody>
          <a:bodyPr/>
          <a:lstStyle/>
          <a:p>
            <a:fld id="{B6361756-8BD0-458B-8EAF-ABCEBC00F74B}" type="datetimeFigureOut">
              <a:rPr lang="en-US" smtClean="0"/>
              <a:t>2024-08-27</a:t>
            </a:fld>
            <a:endParaRPr lang="en-US"/>
          </a:p>
        </p:txBody>
      </p:sp>
      <p:sp>
        <p:nvSpPr>
          <p:cNvPr id="5" name="Footer Placeholder 4">
            <a:extLst>
              <a:ext uri="{FF2B5EF4-FFF2-40B4-BE49-F238E27FC236}">
                <a16:creationId xmlns:a16="http://schemas.microsoft.com/office/drawing/2014/main" id="{92534BE4-3BE2-0D04-3FC7-3E9C7DCA4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726D2C-D855-FC8B-08C6-F51288D04468}"/>
              </a:ext>
            </a:extLst>
          </p:cNvPr>
          <p:cNvSpPr>
            <a:spLocks noGrp="1"/>
          </p:cNvSpPr>
          <p:nvPr>
            <p:ph type="sldNum" sz="quarter" idx="12"/>
          </p:nvPr>
        </p:nvSpPr>
        <p:spPr/>
        <p:txBody>
          <a:bodyPr/>
          <a:lstStyle/>
          <a:p>
            <a:fld id="{76CA188B-C382-4633-BEED-0D2D2FE753AB}" type="slidenum">
              <a:rPr lang="en-US" smtClean="0"/>
              <a:t>‹#›</a:t>
            </a:fld>
            <a:endParaRPr lang="en-US"/>
          </a:p>
        </p:txBody>
      </p:sp>
    </p:spTree>
    <p:extLst>
      <p:ext uri="{BB962C8B-B14F-4D97-AF65-F5344CB8AC3E}">
        <p14:creationId xmlns:p14="http://schemas.microsoft.com/office/powerpoint/2010/main" val="867192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48FA9D-9055-62BF-60DE-2A8068FEBC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8F9541-4605-A2A8-3109-6F75BCB76E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05048C-7840-23E0-E89E-DE782D3BE0D1}"/>
              </a:ext>
            </a:extLst>
          </p:cNvPr>
          <p:cNvSpPr>
            <a:spLocks noGrp="1"/>
          </p:cNvSpPr>
          <p:nvPr>
            <p:ph type="dt" sz="half" idx="10"/>
          </p:nvPr>
        </p:nvSpPr>
        <p:spPr/>
        <p:txBody>
          <a:bodyPr/>
          <a:lstStyle/>
          <a:p>
            <a:fld id="{B6361756-8BD0-458B-8EAF-ABCEBC00F74B}" type="datetimeFigureOut">
              <a:rPr lang="en-US" smtClean="0"/>
              <a:t>2024-08-27</a:t>
            </a:fld>
            <a:endParaRPr lang="en-US"/>
          </a:p>
        </p:txBody>
      </p:sp>
      <p:sp>
        <p:nvSpPr>
          <p:cNvPr id="5" name="Footer Placeholder 4">
            <a:extLst>
              <a:ext uri="{FF2B5EF4-FFF2-40B4-BE49-F238E27FC236}">
                <a16:creationId xmlns:a16="http://schemas.microsoft.com/office/drawing/2014/main" id="{B22241A7-7926-55CD-943D-480773FAF1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5C7BBA-9380-130F-9D40-66FCA333418C}"/>
              </a:ext>
            </a:extLst>
          </p:cNvPr>
          <p:cNvSpPr>
            <a:spLocks noGrp="1"/>
          </p:cNvSpPr>
          <p:nvPr>
            <p:ph type="sldNum" sz="quarter" idx="12"/>
          </p:nvPr>
        </p:nvSpPr>
        <p:spPr/>
        <p:txBody>
          <a:bodyPr/>
          <a:lstStyle/>
          <a:p>
            <a:fld id="{76CA188B-C382-4633-BEED-0D2D2FE753AB}" type="slidenum">
              <a:rPr lang="en-US" smtClean="0"/>
              <a:t>‹#›</a:t>
            </a:fld>
            <a:endParaRPr lang="en-US"/>
          </a:p>
        </p:txBody>
      </p:sp>
    </p:spTree>
    <p:extLst>
      <p:ext uri="{BB962C8B-B14F-4D97-AF65-F5344CB8AC3E}">
        <p14:creationId xmlns:p14="http://schemas.microsoft.com/office/powerpoint/2010/main" val="4266877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5"/>
        <p:cNvGrpSpPr/>
        <p:nvPr/>
      </p:nvGrpSpPr>
      <p:grpSpPr>
        <a:xfrm>
          <a:off x="0" y="0"/>
          <a:ext cx="0" cy="0"/>
          <a:chOff x="0" y="0"/>
          <a:chExt cx="0" cy="0"/>
        </a:xfrm>
      </p:grpSpPr>
      <p:sp>
        <p:nvSpPr>
          <p:cNvPr id="67" name="Google Shape;67;p15"/>
          <p:cNvSpPr txBox="1">
            <a:spLocks noGrp="1"/>
          </p:cNvSpPr>
          <p:nvPr>
            <p:ph type="title"/>
          </p:nvPr>
        </p:nvSpPr>
        <p:spPr>
          <a:xfrm>
            <a:off x="960000" y="747367"/>
            <a:ext cx="10272000" cy="60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3467"/>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a:endParaRPr/>
          </a:p>
        </p:txBody>
      </p:sp>
      <p:sp>
        <p:nvSpPr>
          <p:cNvPr id="68" name="Google Shape;68;p15"/>
          <p:cNvSpPr txBox="1">
            <a:spLocks noGrp="1"/>
          </p:cNvSpPr>
          <p:nvPr>
            <p:ph type="title" idx="2"/>
          </p:nvPr>
        </p:nvSpPr>
        <p:spPr>
          <a:xfrm>
            <a:off x="2054800" y="1881745"/>
            <a:ext cx="9796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333">
                <a:solidFill>
                  <a:schemeClr val="dk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69" name="Google Shape;69;p15"/>
          <p:cNvSpPr txBox="1">
            <a:spLocks noGrp="1"/>
          </p:cNvSpPr>
          <p:nvPr>
            <p:ph type="title" idx="3"/>
          </p:nvPr>
        </p:nvSpPr>
        <p:spPr>
          <a:xfrm>
            <a:off x="2054800" y="4096189"/>
            <a:ext cx="9796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333">
                <a:solidFill>
                  <a:schemeClr val="dk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70" name="Google Shape;70;p15"/>
          <p:cNvSpPr txBox="1">
            <a:spLocks noGrp="1"/>
          </p:cNvSpPr>
          <p:nvPr>
            <p:ph type="title" idx="4"/>
          </p:nvPr>
        </p:nvSpPr>
        <p:spPr>
          <a:xfrm>
            <a:off x="5606200" y="1881745"/>
            <a:ext cx="9796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333">
                <a:solidFill>
                  <a:schemeClr val="dk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71" name="Google Shape;71;p15"/>
          <p:cNvSpPr txBox="1">
            <a:spLocks noGrp="1"/>
          </p:cNvSpPr>
          <p:nvPr>
            <p:ph type="title" idx="5"/>
          </p:nvPr>
        </p:nvSpPr>
        <p:spPr>
          <a:xfrm>
            <a:off x="5606200" y="4096189"/>
            <a:ext cx="9796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333">
                <a:solidFill>
                  <a:schemeClr val="dk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72" name="Google Shape;72;p15"/>
          <p:cNvSpPr txBox="1">
            <a:spLocks noGrp="1"/>
          </p:cNvSpPr>
          <p:nvPr>
            <p:ph type="title" idx="6"/>
          </p:nvPr>
        </p:nvSpPr>
        <p:spPr>
          <a:xfrm>
            <a:off x="9157600" y="1881745"/>
            <a:ext cx="9796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333">
                <a:solidFill>
                  <a:schemeClr val="dk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73" name="Google Shape;73;p15"/>
          <p:cNvSpPr txBox="1">
            <a:spLocks noGrp="1"/>
          </p:cNvSpPr>
          <p:nvPr>
            <p:ph type="title" idx="7"/>
          </p:nvPr>
        </p:nvSpPr>
        <p:spPr>
          <a:xfrm>
            <a:off x="9157600" y="4096189"/>
            <a:ext cx="979600" cy="59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333">
                <a:solidFill>
                  <a:schemeClr val="dk1"/>
                </a:solidFill>
              </a:defRPr>
            </a:lvl1pPr>
            <a:lvl2pPr lvl="1" algn="l">
              <a:lnSpc>
                <a:spcPct val="100000"/>
              </a:lnSpc>
              <a:spcBef>
                <a:spcPts val="0"/>
              </a:spcBef>
              <a:spcAft>
                <a:spcPts val="0"/>
              </a:spcAft>
              <a:buSzPts val="3000"/>
              <a:buNone/>
              <a:defRPr sz="4000"/>
            </a:lvl2pPr>
            <a:lvl3pPr lvl="2" algn="l">
              <a:lnSpc>
                <a:spcPct val="100000"/>
              </a:lnSpc>
              <a:spcBef>
                <a:spcPts val="0"/>
              </a:spcBef>
              <a:spcAft>
                <a:spcPts val="0"/>
              </a:spcAft>
              <a:buSzPts val="3000"/>
              <a:buNone/>
              <a:defRPr sz="4000"/>
            </a:lvl3pPr>
            <a:lvl4pPr lvl="3" algn="l">
              <a:lnSpc>
                <a:spcPct val="100000"/>
              </a:lnSpc>
              <a:spcBef>
                <a:spcPts val="0"/>
              </a:spcBef>
              <a:spcAft>
                <a:spcPts val="0"/>
              </a:spcAft>
              <a:buSzPts val="3000"/>
              <a:buNone/>
              <a:defRPr sz="4000"/>
            </a:lvl4pPr>
            <a:lvl5pPr lvl="4" algn="l">
              <a:lnSpc>
                <a:spcPct val="100000"/>
              </a:lnSpc>
              <a:spcBef>
                <a:spcPts val="0"/>
              </a:spcBef>
              <a:spcAft>
                <a:spcPts val="0"/>
              </a:spcAft>
              <a:buSzPts val="3000"/>
              <a:buNone/>
              <a:defRPr sz="4000"/>
            </a:lvl5pPr>
            <a:lvl6pPr lvl="5" algn="l">
              <a:lnSpc>
                <a:spcPct val="100000"/>
              </a:lnSpc>
              <a:spcBef>
                <a:spcPts val="0"/>
              </a:spcBef>
              <a:spcAft>
                <a:spcPts val="0"/>
              </a:spcAft>
              <a:buSzPts val="3000"/>
              <a:buNone/>
              <a:defRPr sz="4000"/>
            </a:lvl6pPr>
            <a:lvl7pPr lvl="6" algn="l">
              <a:lnSpc>
                <a:spcPct val="100000"/>
              </a:lnSpc>
              <a:spcBef>
                <a:spcPts val="0"/>
              </a:spcBef>
              <a:spcAft>
                <a:spcPts val="0"/>
              </a:spcAft>
              <a:buSzPts val="3000"/>
              <a:buNone/>
              <a:defRPr sz="4000"/>
            </a:lvl7pPr>
            <a:lvl8pPr lvl="7" algn="l">
              <a:lnSpc>
                <a:spcPct val="100000"/>
              </a:lnSpc>
              <a:spcBef>
                <a:spcPts val="0"/>
              </a:spcBef>
              <a:spcAft>
                <a:spcPts val="0"/>
              </a:spcAft>
              <a:buSzPts val="3000"/>
              <a:buNone/>
              <a:defRPr sz="4000"/>
            </a:lvl8pPr>
            <a:lvl9pPr lvl="8" algn="l">
              <a:lnSpc>
                <a:spcPct val="100000"/>
              </a:lnSpc>
              <a:spcBef>
                <a:spcPts val="0"/>
              </a:spcBef>
              <a:spcAft>
                <a:spcPts val="0"/>
              </a:spcAft>
              <a:buSzPts val="3000"/>
              <a:buNone/>
              <a:defRPr sz="4000"/>
            </a:lvl9pPr>
          </a:lstStyle>
          <a:p>
            <a:endParaRPr/>
          </a:p>
        </p:txBody>
      </p:sp>
      <p:sp>
        <p:nvSpPr>
          <p:cNvPr id="74" name="Google Shape;74;p15"/>
          <p:cNvSpPr txBox="1">
            <a:spLocks noGrp="1"/>
          </p:cNvSpPr>
          <p:nvPr>
            <p:ph type="subTitle" idx="1"/>
          </p:nvPr>
        </p:nvSpPr>
        <p:spPr>
          <a:xfrm>
            <a:off x="971800" y="2583535"/>
            <a:ext cx="3145600" cy="99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667" b="1">
                <a:solidFill>
                  <a:schemeClr val="dk2"/>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5" name="Google Shape;75;p15"/>
          <p:cNvSpPr txBox="1">
            <a:spLocks noGrp="1"/>
          </p:cNvSpPr>
          <p:nvPr>
            <p:ph type="subTitle" idx="8"/>
          </p:nvPr>
        </p:nvSpPr>
        <p:spPr>
          <a:xfrm>
            <a:off x="4523200" y="2583535"/>
            <a:ext cx="3145600" cy="99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667" b="1">
                <a:solidFill>
                  <a:schemeClr val="dk2"/>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6" name="Google Shape;76;p15"/>
          <p:cNvSpPr txBox="1">
            <a:spLocks noGrp="1"/>
          </p:cNvSpPr>
          <p:nvPr>
            <p:ph type="subTitle" idx="9"/>
          </p:nvPr>
        </p:nvSpPr>
        <p:spPr>
          <a:xfrm>
            <a:off x="8074600" y="2583535"/>
            <a:ext cx="3145600" cy="99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667" b="1">
                <a:solidFill>
                  <a:schemeClr val="dk2"/>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7" name="Google Shape;77;p15"/>
          <p:cNvSpPr txBox="1">
            <a:spLocks noGrp="1"/>
          </p:cNvSpPr>
          <p:nvPr>
            <p:ph type="subTitle" idx="13"/>
          </p:nvPr>
        </p:nvSpPr>
        <p:spPr>
          <a:xfrm>
            <a:off x="971800" y="4798068"/>
            <a:ext cx="3145600" cy="99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667" b="1">
                <a:solidFill>
                  <a:schemeClr val="dk2"/>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78" name="Google Shape;78;p15"/>
          <p:cNvSpPr txBox="1">
            <a:spLocks noGrp="1"/>
          </p:cNvSpPr>
          <p:nvPr>
            <p:ph type="subTitle" idx="14"/>
          </p:nvPr>
        </p:nvSpPr>
        <p:spPr>
          <a:xfrm>
            <a:off x="4523800" y="4798068"/>
            <a:ext cx="3144400" cy="100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Font typeface="Bebas Neue"/>
              <a:buNone/>
              <a:defRPr sz="2667" b="1">
                <a:solidFill>
                  <a:schemeClr val="dk2"/>
                </a:solidFill>
                <a:latin typeface="Raleway"/>
                <a:ea typeface="Raleway"/>
                <a:cs typeface="Raleway"/>
                <a:sym typeface="Raleway"/>
              </a:defRPr>
            </a:lvl1pPr>
            <a:lvl2pPr lvl="1" algn="l">
              <a:lnSpc>
                <a:spcPct val="100000"/>
              </a:lnSpc>
              <a:spcBef>
                <a:spcPts val="0"/>
              </a:spcBef>
              <a:spcAft>
                <a:spcPts val="0"/>
              </a:spcAft>
              <a:buClr>
                <a:schemeClr val="dk2"/>
              </a:buClr>
              <a:buSzPts val="2400"/>
              <a:buFont typeface="Bebas Neue"/>
              <a:buNone/>
              <a:defRPr sz="3200">
                <a:solidFill>
                  <a:schemeClr val="dk2"/>
                </a:solidFill>
                <a:latin typeface="Bebas Neue"/>
                <a:ea typeface="Bebas Neue"/>
                <a:cs typeface="Bebas Neue"/>
                <a:sym typeface="Bebas Neue"/>
              </a:defRPr>
            </a:lvl2pPr>
            <a:lvl3pPr lvl="2" algn="l">
              <a:lnSpc>
                <a:spcPct val="100000"/>
              </a:lnSpc>
              <a:spcBef>
                <a:spcPts val="0"/>
              </a:spcBef>
              <a:spcAft>
                <a:spcPts val="0"/>
              </a:spcAft>
              <a:buClr>
                <a:schemeClr val="dk2"/>
              </a:buClr>
              <a:buSzPts val="2400"/>
              <a:buFont typeface="Bebas Neue"/>
              <a:buNone/>
              <a:defRPr sz="3200">
                <a:solidFill>
                  <a:schemeClr val="dk2"/>
                </a:solidFill>
                <a:latin typeface="Bebas Neue"/>
                <a:ea typeface="Bebas Neue"/>
                <a:cs typeface="Bebas Neue"/>
                <a:sym typeface="Bebas Neue"/>
              </a:defRPr>
            </a:lvl3pPr>
            <a:lvl4pPr lvl="3" algn="l">
              <a:lnSpc>
                <a:spcPct val="100000"/>
              </a:lnSpc>
              <a:spcBef>
                <a:spcPts val="0"/>
              </a:spcBef>
              <a:spcAft>
                <a:spcPts val="0"/>
              </a:spcAft>
              <a:buClr>
                <a:schemeClr val="dk2"/>
              </a:buClr>
              <a:buSzPts val="2400"/>
              <a:buFont typeface="Bebas Neue"/>
              <a:buNone/>
              <a:defRPr sz="3200">
                <a:solidFill>
                  <a:schemeClr val="dk2"/>
                </a:solidFill>
                <a:latin typeface="Bebas Neue"/>
                <a:ea typeface="Bebas Neue"/>
                <a:cs typeface="Bebas Neue"/>
                <a:sym typeface="Bebas Neue"/>
              </a:defRPr>
            </a:lvl4pPr>
            <a:lvl5pPr lvl="4" algn="l">
              <a:lnSpc>
                <a:spcPct val="100000"/>
              </a:lnSpc>
              <a:spcBef>
                <a:spcPts val="0"/>
              </a:spcBef>
              <a:spcAft>
                <a:spcPts val="0"/>
              </a:spcAft>
              <a:buClr>
                <a:schemeClr val="dk2"/>
              </a:buClr>
              <a:buSzPts val="2400"/>
              <a:buFont typeface="Bebas Neue"/>
              <a:buNone/>
              <a:defRPr sz="3200">
                <a:solidFill>
                  <a:schemeClr val="dk2"/>
                </a:solidFill>
                <a:latin typeface="Bebas Neue"/>
                <a:ea typeface="Bebas Neue"/>
                <a:cs typeface="Bebas Neue"/>
                <a:sym typeface="Bebas Neue"/>
              </a:defRPr>
            </a:lvl5pPr>
            <a:lvl6pPr lvl="5" algn="l">
              <a:lnSpc>
                <a:spcPct val="100000"/>
              </a:lnSpc>
              <a:spcBef>
                <a:spcPts val="0"/>
              </a:spcBef>
              <a:spcAft>
                <a:spcPts val="0"/>
              </a:spcAft>
              <a:buClr>
                <a:schemeClr val="dk2"/>
              </a:buClr>
              <a:buSzPts val="2400"/>
              <a:buFont typeface="Bebas Neue"/>
              <a:buNone/>
              <a:defRPr sz="3200">
                <a:solidFill>
                  <a:schemeClr val="dk2"/>
                </a:solidFill>
                <a:latin typeface="Bebas Neue"/>
                <a:ea typeface="Bebas Neue"/>
                <a:cs typeface="Bebas Neue"/>
                <a:sym typeface="Bebas Neue"/>
              </a:defRPr>
            </a:lvl6pPr>
            <a:lvl7pPr lvl="6" algn="l">
              <a:lnSpc>
                <a:spcPct val="100000"/>
              </a:lnSpc>
              <a:spcBef>
                <a:spcPts val="0"/>
              </a:spcBef>
              <a:spcAft>
                <a:spcPts val="0"/>
              </a:spcAft>
              <a:buClr>
                <a:schemeClr val="dk2"/>
              </a:buClr>
              <a:buSzPts val="2400"/>
              <a:buFont typeface="Bebas Neue"/>
              <a:buNone/>
              <a:defRPr sz="3200">
                <a:solidFill>
                  <a:schemeClr val="dk2"/>
                </a:solidFill>
                <a:latin typeface="Bebas Neue"/>
                <a:ea typeface="Bebas Neue"/>
                <a:cs typeface="Bebas Neue"/>
                <a:sym typeface="Bebas Neue"/>
              </a:defRPr>
            </a:lvl7pPr>
            <a:lvl8pPr lvl="7" algn="l">
              <a:lnSpc>
                <a:spcPct val="100000"/>
              </a:lnSpc>
              <a:spcBef>
                <a:spcPts val="0"/>
              </a:spcBef>
              <a:spcAft>
                <a:spcPts val="0"/>
              </a:spcAft>
              <a:buClr>
                <a:schemeClr val="dk2"/>
              </a:buClr>
              <a:buSzPts val="2400"/>
              <a:buFont typeface="Bebas Neue"/>
              <a:buNone/>
              <a:defRPr sz="3200">
                <a:solidFill>
                  <a:schemeClr val="dk2"/>
                </a:solidFill>
                <a:latin typeface="Bebas Neue"/>
                <a:ea typeface="Bebas Neue"/>
                <a:cs typeface="Bebas Neue"/>
                <a:sym typeface="Bebas Neue"/>
              </a:defRPr>
            </a:lvl8pPr>
            <a:lvl9pPr lvl="8" algn="l">
              <a:lnSpc>
                <a:spcPct val="100000"/>
              </a:lnSpc>
              <a:spcBef>
                <a:spcPts val="0"/>
              </a:spcBef>
              <a:spcAft>
                <a:spcPts val="0"/>
              </a:spcAft>
              <a:buClr>
                <a:schemeClr val="dk2"/>
              </a:buClr>
              <a:buSzPts val="2400"/>
              <a:buFont typeface="Bebas Neue"/>
              <a:buNone/>
              <a:defRPr sz="3200">
                <a:solidFill>
                  <a:schemeClr val="dk2"/>
                </a:solidFill>
                <a:latin typeface="Bebas Neue"/>
                <a:ea typeface="Bebas Neue"/>
                <a:cs typeface="Bebas Neue"/>
                <a:sym typeface="Bebas Neue"/>
              </a:defRPr>
            </a:lvl9pPr>
          </a:lstStyle>
          <a:p>
            <a:endParaRPr/>
          </a:p>
        </p:txBody>
      </p:sp>
      <p:sp>
        <p:nvSpPr>
          <p:cNvPr id="79" name="Google Shape;79;p15"/>
          <p:cNvSpPr txBox="1">
            <a:spLocks noGrp="1"/>
          </p:cNvSpPr>
          <p:nvPr>
            <p:ph type="subTitle" idx="15"/>
          </p:nvPr>
        </p:nvSpPr>
        <p:spPr>
          <a:xfrm>
            <a:off x="8074600" y="4798068"/>
            <a:ext cx="3145600" cy="999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667" b="1">
                <a:solidFill>
                  <a:schemeClr val="dk2"/>
                </a:solidFill>
                <a:latin typeface="Raleway"/>
                <a:ea typeface="Raleway"/>
                <a:cs typeface="Raleway"/>
                <a:sym typeface="Raleway"/>
              </a:defRPr>
            </a:lvl1pPr>
            <a:lvl2pPr lvl="1" algn="l">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l">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l">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l">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l">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l">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l">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l">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81" name="Google Shape;81;p15"/>
          <p:cNvSpPr txBox="1">
            <a:spLocks noGrp="1"/>
          </p:cNvSpPr>
          <p:nvPr>
            <p:ph type="sldNum" idx="12"/>
          </p:nvPr>
        </p:nvSpPr>
        <p:spPr>
          <a:xfrm>
            <a:off x="11402568" y="6013700"/>
            <a:ext cx="677200" cy="4252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7807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33603-FF1D-4F2E-B9A9-0EB42AF782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562CB6-CB88-9C6A-B156-79EB84FEE0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2ACD73-B02D-6887-DCAC-1A46926D4361}"/>
              </a:ext>
            </a:extLst>
          </p:cNvPr>
          <p:cNvSpPr>
            <a:spLocks noGrp="1"/>
          </p:cNvSpPr>
          <p:nvPr>
            <p:ph type="dt" sz="half" idx="10"/>
          </p:nvPr>
        </p:nvSpPr>
        <p:spPr/>
        <p:txBody>
          <a:bodyPr/>
          <a:lstStyle/>
          <a:p>
            <a:fld id="{B6361756-8BD0-458B-8EAF-ABCEBC00F74B}" type="datetimeFigureOut">
              <a:rPr lang="en-US" smtClean="0"/>
              <a:t>2024-08-27</a:t>
            </a:fld>
            <a:endParaRPr lang="en-US"/>
          </a:p>
        </p:txBody>
      </p:sp>
      <p:sp>
        <p:nvSpPr>
          <p:cNvPr id="5" name="Footer Placeholder 4">
            <a:extLst>
              <a:ext uri="{FF2B5EF4-FFF2-40B4-BE49-F238E27FC236}">
                <a16:creationId xmlns:a16="http://schemas.microsoft.com/office/drawing/2014/main" id="{BBB57FA6-452C-76BC-91F8-EB0176B93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5F53E-3678-0B0A-D57E-5C9A403CDAF4}"/>
              </a:ext>
            </a:extLst>
          </p:cNvPr>
          <p:cNvSpPr>
            <a:spLocks noGrp="1"/>
          </p:cNvSpPr>
          <p:nvPr>
            <p:ph type="sldNum" sz="quarter" idx="12"/>
          </p:nvPr>
        </p:nvSpPr>
        <p:spPr/>
        <p:txBody>
          <a:bodyPr/>
          <a:lstStyle/>
          <a:p>
            <a:fld id="{76CA188B-C382-4633-BEED-0D2D2FE753AB}" type="slidenum">
              <a:rPr lang="en-US" smtClean="0"/>
              <a:t>‹#›</a:t>
            </a:fld>
            <a:endParaRPr lang="en-US"/>
          </a:p>
        </p:txBody>
      </p:sp>
    </p:spTree>
    <p:extLst>
      <p:ext uri="{BB962C8B-B14F-4D97-AF65-F5344CB8AC3E}">
        <p14:creationId xmlns:p14="http://schemas.microsoft.com/office/powerpoint/2010/main" val="110086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7E05-915B-226D-C0FC-D01A7BBA6A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99D59C-1CCC-3EE7-E06C-49009AE423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1AB774-EA1E-927C-58AF-1995EC5776EF}"/>
              </a:ext>
            </a:extLst>
          </p:cNvPr>
          <p:cNvSpPr>
            <a:spLocks noGrp="1"/>
          </p:cNvSpPr>
          <p:nvPr>
            <p:ph type="dt" sz="half" idx="10"/>
          </p:nvPr>
        </p:nvSpPr>
        <p:spPr/>
        <p:txBody>
          <a:bodyPr/>
          <a:lstStyle/>
          <a:p>
            <a:fld id="{B6361756-8BD0-458B-8EAF-ABCEBC00F74B}" type="datetimeFigureOut">
              <a:rPr lang="en-US" smtClean="0"/>
              <a:t>2024-08-27</a:t>
            </a:fld>
            <a:endParaRPr lang="en-US"/>
          </a:p>
        </p:txBody>
      </p:sp>
      <p:sp>
        <p:nvSpPr>
          <p:cNvPr id="5" name="Footer Placeholder 4">
            <a:extLst>
              <a:ext uri="{FF2B5EF4-FFF2-40B4-BE49-F238E27FC236}">
                <a16:creationId xmlns:a16="http://schemas.microsoft.com/office/drawing/2014/main" id="{EEBF7C55-AC69-55BC-3E87-CF5FA309D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06F1D-13B9-14B6-2391-632FFAC2466A}"/>
              </a:ext>
            </a:extLst>
          </p:cNvPr>
          <p:cNvSpPr>
            <a:spLocks noGrp="1"/>
          </p:cNvSpPr>
          <p:nvPr>
            <p:ph type="sldNum" sz="quarter" idx="12"/>
          </p:nvPr>
        </p:nvSpPr>
        <p:spPr/>
        <p:txBody>
          <a:bodyPr/>
          <a:lstStyle/>
          <a:p>
            <a:fld id="{76CA188B-C382-4633-BEED-0D2D2FE753AB}" type="slidenum">
              <a:rPr lang="en-US" smtClean="0"/>
              <a:t>‹#›</a:t>
            </a:fld>
            <a:endParaRPr lang="en-US"/>
          </a:p>
        </p:txBody>
      </p:sp>
    </p:spTree>
    <p:extLst>
      <p:ext uri="{BB962C8B-B14F-4D97-AF65-F5344CB8AC3E}">
        <p14:creationId xmlns:p14="http://schemas.microsoft.com/office/powerpoint/2010/main" val="2413351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0A3C3-AD97-838F-760C-6A47F7AB07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A705B4-552A-D27D-1FE7-00E94BB40C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A5B7DF-2AD0-F686-D8A2-0542E85264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D6C2E0-2222-ED39-C0BC-14EEF67964AB}"/>
              </a:ext>
            </a:extLst>
          </p:cNvPr>
          <p:cNvSpPr>
            <a:spLocks noGrp="1"/>
          </p:cNvSpPr>
          <p:nvPr>
            <p:ph type="dt" sz="half" idx="10"/>
          </p:nvPr>
        </p:nvSpPr>
        <p:spPr/>
        <p:txBody>
          <a:bodyPr/>
          <a:lstStyle/>
          <a:p>
            <a:fld id="{B6361756-8BD0-458B-8EAF-ABCEBC00F74B}" type="datetimeFigureOut">
              <a:rPr lang="en-US" smtClean="0"/>
              <a:t>2024-08-27</a:t>
            </a:fld>
            <a:endParaRPr lang="en-US"/>
          </a:p>
        </p:txBody>
      </p:sp>
      <p:sp>
        <p:nvSpPr>
          <p:cNvPr id="6" name="Footer Placeholder 5">
            <a:extLst>
              <a:ext uri="{FF2B5EF4-FFF2-40B4-BE49-F238E27FC236}">
                <a16:creationId xmlns:a16="http://schemas.microsoft.com/office/drawing/2014/main" id="{48809BA6-C382-2B3D-C55F-3556FBF186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1DB07-BC1F-535E-D2B1-E6C96F9FB2A8}"/>
              </a:ext>
            </a:extLst>
          </p:cNvPr>
          <p:cNvSpPr>
            <a:spLocks noGrp="1"/>
          </p:cNvSpPr>
          <p:nvPr>
            <p:ph type="sldNum" sz="quarter" idx="12"/>
          </p:nvPr>
        </p:nvSpPr>
        <p:spPr/>
        <p:txBody>
          <a:bodyPr/>
          <a:lstStyle/>
          <a:p>
            <a:fld id="{76CA188B-C382-4633-BEED-0D2D2FE753AB}" type="slidenum">
              <a:rPr lang="en-US" smtClean="0"/>
              <a:t>‹#›</a:t>
            </a:fld>
            <a:endParaRPr lang="en-US"/>
          </a:p>
        </p:txBody>
      </p:sp>
    </p:spTree>
    <p:extLst>
      <p:ext uri="{BB962C8B-B14F-4D97-AF65-F5344CB8AC3E}">
        <p14:creationId xmlns:p14="http://schemas.microsoft.com/office/powerpoint/2010/main" val="4264633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9D24F-1402-1387-2A82-BF3942CE78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F05789-D44A-A772-2271-86518E0391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80DBF2-EEE1-91EF-DA8D-3FD063BC37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1246AB-462A-DA7F-1E63-7741759252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4889BF-ED77-AF00-3D7F-6696CAAEE6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F6E28A-2357-5F62-D922-988A3B460824}"/>
              </a:ext>
            </a:extLst>
          </p:cNvPr>
          <p:cNvSpPr>
            <a:spLocks noGrp="1"/>
          </p:cNvSpPr>
          <p:nvPr>
            <p:ph type="dt" sz="half" idx="10"/>
          </p:nvPr>
        </p:nvSpPr>
        <p:spPr/>
        <p:txBody>
          <a:bodyPr/>
          <a:lstStyle/>
          <a:p>
            <a:fld id="{B6361756-8BD0-458B-8EAF-ABCEBC00F74B}" type="datetimeFigureOut">
              <a:rPr lang="en-US" smtClean="0"/>
              <a:t>2024-08-27</a:t>
            </a:fld>
            <a:endParaRPr lang="en-US"/>
          </a:p>
        </p:txBody>
      </p:sp>
      <p:sp>
        <p:nvSpPr>
          <p:cNvPr id="8" name="Footer Placeholder 7">
            <a:extLst>
              <a:ext uri="{FF2B5EF4-FFF2-40B4-BE49-F238E27FC236}">
                <a16:creationId xmlns:a16="http://schemas.microsoft.com/office/drawing/2014/main" id="{02838268-6665-00B9-5C22-04D18FFA1C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26BF3D-45D8-5F33-38E8-5AB00067B139}"/>
              </a:ext>
            </a:extLst>
          </p:cNvPr>
          <p:cNvSpPr>
            <a:spLocks noGrp="1"/>
          </p:cNvSpPr>
          <p:nvPr>
            <p:ph type="sldNum" sz="quarter" idx="12"/>
          </p:nvPr>
        </p:nvSpPr>
        <p:spPr/>
        <p:txBody>
          <a:bodyPr/>
          <a:lstStyle/>
          <a:p>
            <a:fld id="{76CA188B-C382-4633-BEED-0D2D2FE753AB}" type="slidenum">
              <a:rPr lang="en-US" smtClean="0"/>
              <a:t>‹#›</a:t>
            </a:fld>
            <a:endParaRPr lang="en-US"/>
          </a:p>
        </p:txBody>
      </p:sp>
    </p:spTree>
    <p:extLst>
      <p:ext uri="{BB962C8B-B14F-4D97-AF65-F5344CB8AC3E}">
        <p14:creationId xmlns:p14="http://schemas.microsoft.com/office/powerpoint/2010/main" val="800782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A624-EC6E-EB27-7498-D13F434D19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FA26CD-2564-D9BB-96F1-7CF076E61CA7}"/>
              </a:ext>
            </a:extLst>
          </p:cNvPr>
          <p:cNvSpPr>
            <a:spLocks noGrp="1"/>
          </p:cNvSpPr>
          <p:nvPr>
            <p:ph type="dt" sz="half" idx="10"/>
          </p:nvPr>
        </p:nvSpPr>
        <p:spPr/>
        <p:txBody>
          <a:bodyPr/>
          <a:lstStyle/>
          <a:p>
            <a:fld id="{B6361756-8BD0-458B-8EAF-ABCEBC00F74B}" type="datetimeFigureOut">
              <a:rPr lang="en-US" smtClean="0"/>
              <a:t>2024-08-27</a:t>
            </a:fld>
            <a:endParaRPr lang="en-US"/>
          </a:p>
        </p:txBody>
      </p:sp>
      <p:sp>
        <p:nvSpPr>
          <p:cNvPr id="4" name="Footer Placeholder 3">
            <a:extLst>
              <a:ext uri="{FF2B5EF4-FFF2-40B4-BE49-F238E27FC236}">
                <a16:creationId xmlns:a16="http://schemas.microsoft.com/office/drawing/2014/main" id="{6A5B97F7-8EA8-16DC-5314-7439398E50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FF7D55-0517-D747-623F-BA003A468E3B}"/>
              </a:ext>
            </a:extLst>
          </p:cNvPr>
          <p:cNvSpPr>
            <a:spLocks noGrp="1"/>
          </p:cNvSpPr>
          <p:nvPr>
            <p:ph type="sldNum" sz="quarter" idx="12"/>
          </p:nvPr>
        </p:nvSpPr>
        <p:spPr/>
        <p:txBody>
          <a:bodyPr/>
          <a:lstStyle/>
          <a:p>
            <a:fld id="{76CA188B-C382-4633-BEED-0D2D2FE753AB}" type="slidenum">
              <a:rPr lang="en-US" smtClean="0"/>
              <a:t>‹#›</a:t>
            </a:fld>
            <a:endParaRPr lang="en-US"/>
          </a:p>
        </p:txBody>
      </p:sp>
    </p:spTree>
    <p:extLst>
      <p:ext uri="{BB962C8B-B14F-4D97-AF65-F5344CB8AC3E}">
        <p14:creationId xmlns:p14="http://schemas.microsoft.com/office/powerpoint/2010/main" val="4252657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B3A008-7C50-D87A-060A-D0F0258D0793}"/>
              </a:ext>
            </a:extLst>
          </p:cNvPr>
          <p:cNvSpPr>
            <a:spLocks noGrp="1"/>
          </p:cNvSpPr>
          <p:nvPr>
            <p:ph type="dt" sz="half" idx="10"/>
          </p:nvPr>
        </p:nvSpPr>
        <p:spPr/>
        <p:txBody>
          <a:bodyPr/>
          <a:lstStyle/>
          <a:p>
            <a:fld id="{B6361756-8BD0-458B-8EAF-ABCEBC00F74B}" type="datetimeFigureOut">
              <a:rPr lang="en-US" smtClean="0"/>
              <a:t>2024-08-27</a:t>
            </a:fld>
            <a:endParaRPr lang="en-US"/>
          </a:p>
        </p:txBody>
      </p:sp>
      <p:sp>
        <p:nvSpPr>
          <p:cNvPr id="3" name="Footer Placeholder 2">
            <a:extLst>
              <a:ext uri="{FF2B5EF4-FFF2-40B4-BE49-F238E27FC236}">
                <a16:creationId xmlns:a16="http://schemas.microsoft.com/office/drawing/2014/main" id="{33A59A5D-4C76-0A4C-46D1-928E50867F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88784A-FED5-607B-E1B7-B2CC5332F04C}"/>
              </a:ext>
            </a:extLst>
          </p:cNvPr>
          <p:cNvSpPr>
            <a:spLocks noGrp="1"/>
          </p:cNvSpPr>
          <p:nvPr>
            <p:ph type="sldNum" sz="quarter" idx="12"/>
          </p:nvPr>
        </p:nvSpPr>
        <p:spPr/>
        <p:txBody>
          <a:bodyPr/>
          <a:lstStyle/>
          <a:p>
            <a:fld id="{76CA188B-C382-4633-BEED-0D2D2FE753AB}" type="slidenum">
              <a:rPr lang="en-US" smtClean="0"/>
              <a:t>‹#›</a:t>
            </a:fld>
            <a:endParaRPr lang="en-US"/>
          </a:p>
        </p:txBody>
      </p:sp>
    </p:spTree>
    <p:extLst>
      <p:ext uri="{BB962C8B-B14F-4D97-AF65-F5344CB8AC3E}">
        <p14:creationId xmlns:p14="http://schemas.microsoft.com/office/powerpoint/2010/main" val="1182118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62F2-D676-659A-7862-010398984A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00F5EF-C742-30DD-CD6C-5A4239EECC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845840-CBBC-308B-76DA-085F3AC14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FAEAD1-DE8D-65DD-8ADA-4CEFFBE91A78}"/>
              </a:ext>
            </a:extLst>
          </p:cNvPr>
          <p:cNvSpPr>
            <a:spLocks noGrp="1"/>
          </p:cNvSpPr>
          <p:nvPr>
            <p:ph type="dt" sz="half" idx="10"/>
          </p:nvPr>
        </p:nvSpPr>
        <p:spPr/>
        <p:txBody>
          <a:bodyPr/>
          <a:lstStyle/>
          <a:p>
            <a:fld id="{B6361756-8BD0-458B-8EAF-ABCEBC00F74B}" type="datetimeFigureOut">
              <a:rPr lang="en-US" smtClean="0"/>
              <a:t>2024-08-27</a:t>
            </a:fld>
            <a:endParaRPr lang="en-US"/>
          </a:p>
        </p:txBody>
      </p:sp>
      <p:sp>
        <p:nvSpPr>
          <p:cNvPr id="6" name="Footer Placeholder 5">
            <a:extLst>
              <a:ext uri="{FF2B5EF4-FFF2-40B4-BE49-F238E27FC236}">
                <a16:creationId xmlns:a16="http://schemas.microsoft.com/office/drawing/2014/main" id="{58FE2143-341C-C75D-F8A3-15BCED902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232F1C-0D20-40AC-0A09-75193CD9E874}"/>
              </a:ext>
            </a:extLst>
          </p:cNvPr>
          <p:cNvSpPr>
            <a:spLocks noGrp="1"/>
          </p:cNvSpPr>
          <p:nvPr>
            <p:ph type="sldNum" sz="quarter" idx="12"/>
          </p:nvPr>
        </p:nvSpPr>
        <p:spPr/>
        <p:txBody>
          <a:bodyPr/>
          <a:lstStyle/>
          <a:p>
            <a:fld id="{76CA188B-C382-4633-BEED-0D2D2FE753AB}" type="slidenum">
              <a:rPr lang="en-US" smtClean="0"/>
              <a:t>‹#›</a:t>
            </a:fld>
            <a:endParaRPr lang="en-US"/>
          </a:p>
        </p:txBody>
      </p:sp>
    </p:spTree>
    <p:extLst>
      <p:ext uri="{BB962C8B-B14F-4D97-AF65-F5344CB8AC3E}">
        <p14:creationId xmlns:p14="http://schemas.microsoft.com/office/powerpoint/2010/main" val="3593838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E2A5-5D45-671C-797D-B43BF04D00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308CB4-A164-62AD-02A8-EFFD50E89F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75BE6A-F0AF-170C-F6DA-3D5DF34F0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46EAD2-01A5-63F2-DAB5-8F96200D67DA}"/>
              </a:ext>
            </a:extLst>
          </p:cNvPr>
          <p:cNvSpPr>
            <a:spLocks noGrp="1"/>
          </p:cNvSpPr>
          <p:nvPr>
            <p:ph type="dt" sz="half" idx="10"/>
          </p:nvPr>
        </p:nvSpPr>
        <p:spPr/>
        <p:txBody>
          <a:bodyPr/>
          <a:lstStyle/>
          <a:p>
            <a:fld id="{B6361756-8BD0-458B-8EAF-ABCEBC00F74B}" type="datetimeFigureOut">
              <a:rPr lang="en-US" smtClean="0"/>
              <a:t>2024-08-27</a:t>
            </a:fld>
            <a:endParaRPr lang="en-US"/>
          </a:p>
        </p:txBody>
      </p:sp>
      <p:sp>
        <p:nvSpPr>
          <p:cNvPr id="6" name="Footer Placeholder 5">
            <a:extLst>
              <a:ext uri="{FF2B5EF4-FFF2-40B4-BE49-F238E27FC236}">
                <a16:creationId xmlns:a16="http://schemas.microsoft.com/office/drawing/2014/main" id="{CBBAAB06-C9D3-9008-852A-85B2836948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338973-8083-503C-09E6-65E9434B1B91}"/>
              </a:ext>
            </a:extLst>
          </p:cNvPr>
          <p:cNvSpPr>
            <a:spLocks noGrp="1"/>
          </p:cNvSpPr>
          <p:nvPr>
            <p:ph type="sldNum" sz="quarter" idx="12"/>
          </p:nvPr>
        </p:nvSpPr>
        <p:spPr/>
        <p:txBody>
          <a:bodyPr/>
          <a:lstStyle/>
          <a:p>
            <a:fld id="{76CA188B-C382-4633-BEED-0D2D2FE753AB}" type="slidenum">
              <a:rPr lang="en-US" smtClean="0"/>
              <a:t>‹#›</a:t>
            </a:fld>
            <a:endParaRPr lang="en-US"/>
          </a:p>
        </p:txBody>
      </p:sp>
    </p:spTree>
    <p:extLst>
      <p:ext uri="{BB962C8B-B14F-4D97-AF65-F5344CB8AC3E}">
        <p14:creationId xmlns:p14="http://schemas.microsoft.com/office/powerpoint/2010/main" val="2768646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88CA71-08CB-6B8C-18B4-C2CFD8BA8B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BB0DFE-4012-E5DC-8DE8-4EF5F5B2F5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9F8765-3D28-580C-7158-E6FE92718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361756-8BD0-458B-8EAF-ABCEBC00F74B}" type="datetimeFigureOut">
              <a:rPr lang="en-US" smtClean="0"/>
              <a:t>2024-08-27</a:t>
            </a:fld>
            <a:endParaRPr lang="en-US"/>
          </a:p>
        </p:txBody>
      </p:sp>
      <p:sp>
        <p:nvSpPr>
          <p:cNvPr id="5" name="Footer Placeholder 4">
            <a:extLst>
              <a:ext uri="{FF2B5EF4-FFF2-40B4-BE49-F238E27FC236}">
                <a16:creationId xmlns:a16="http://schemas.microsoft.com/office/drawing/2014/main" id="{6423D7E5-CCB4-B601-344D-316189C068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D5C3B21-FA42-D2C3-8FD6-8FFAF2EFCB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6CA188B-C382-4633-BEED-0D2D2FE753AB}" type="slidenum">
              <a:rPr lang="en-US" smtClean="0"/>
              <a:t>‹#›</a:t>
            </a:fld>
            <a:endParaRPr lang="en-US"/>
          </a:p>
        </p:txBody>
      </p:sp>
    </p:spTree>
    <p:extLst>
      <p:ext uri="{BB962C8B-B14F-4D97-AF65-F5344CB8AC3E}">
        <p14:creationId xmlns:p14="http://schemas.microsoft.com/office/powerpoint/2010/main" val="26860814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40"/>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fld id="{00000000-1234-1234-1234-123412341234}" type="slidenum">
              <a:rPr lang="en-GB"/>
              <a:pPr/>
              <a:t>1</a:t>
            </a:fld>
            <a:endParaRPr/>
          </a:p>
        </p:txBody>
      </p:sp>
      <p:sp>
        <p:nvSpPr>
          <p:cNvPr id="6" name="TextBox 5">
            <a:extLst>
              <a:ext uri="{FF2B5EF4-FFF2-40B4-BE49-F238E27FC236}">
                <a16:creationId xmlns:a16="http://schemas.microsoft.com/office/drawing/2014/main" id="{734B3433-E6B8-AB47-9C4D-8955F6B4A142}"/>
              </a:ext>
            </a:extLst>
          </p:cNvPr>
          <p:cNvSpPr txBox="1"/>
          <p:nvPr/>
        </p:nvSpPr>
        <p:spPr>
          <a:xfrm>
            <a:off x="8383259" y="5228870"/>
            <a:ext cx="3476232" cy="1569660"/>
          </a:xfrm>
          <a:prstGeom prst="rect">
            <a:avLst/>
          </a:prstGeom>
          <a:noFill/>
        </p:spPr>
        <p:txBody>
          <a:bodyPr wrap="square" rtlCol="0">
            <a:spAutoFit/>
          </a:bodyPr>
          <a:lstStyle/>
          <a:p>
            <a:r>
              <a:rPr lang="en-US" sz="2400" dirty="0"/>
              <a:t>Presented By:</a:t>
            </a:r>
          </a:p>
          <a:p>
            <a:r>
              <a:rPr lang="en-US" sz="2400" dirty="0" err="1"/>
              <a:t>Pranjul</a:t>
            </a:r>
            <a:r>
              <a:rPr lang="en-US" sz="2400" dirty="0"/>
              <a:t> Sahu(234104006)</a:t>
            </a:r>
          </a:p>
          <a:p>
            <a:endParaRPr lang="en-US" sz="2400" dirty="0"/>
          </a:p>
        </p:txBody>
      </p:sp>
      <p:sp>
        <p:nvSpPr>
          <p:cNvPr id="8" name="TextBox 7">
            <a:extLst>
              <a:ext uri="{FF2B5EF4-FFF2-40B4-BE49-F238E27FC236}">
                <a16:creationId xmlns:a16="http://schemas.microsoft.com/office/drawing/2014/main" id="{A17F408B-04CB-78E0-A466-4CA5428546A6}"/>
              </a:ext>
            </a:extLst>
          </p:cNvPr>
          <p:cNvSpPr txBox="1"/>
          <p:nvPr/>
        </p:nvSpPr>
        <p:spPr>
          <a:xfrm>
            <a:off x="1317159" y="508817"/>
            <a:ext cx="9557681" cy="954107"/>
          </a:xfrm>
          <a:prstGeom prst="rect">
            <a:avLst/>
          </a:prstGeom>
          <a:noFill/>
        </p:spPr>
        <p:txBody>
          <a:bodyPr wrap="square">
            <a:spAutoFit/>
          </a:bodyPr>
          <a:lstStyle/>
          <a:p>
            <a:r>
              <a:rPr lang="en-US" sz="2800" b="1" dirty="0"/>
              <a:t>Landslide Susceptibility Mapping along the </a:t>
            </a:r>
            <a:r>
              <a:rPr lang="en-US" sz="2800" b="1" dirty="0" err="1"/>
              <a:t>Silchar</a:t>
            </a:r>
            <a:r>
              <a:rPr lang="en-US" sz="2800" b="1" dirty="0"/>
              <a:t>-Shillong Highway in Northeast India Using LSI Technique</a:t>
            </a:r>
          </a:p>
        </p:txBody>
      </p:sp>
      <p:sp>
        <p:nvSpPr>
          <p:cNvPr id="10" name="TextBox 9">
            <a:extLst>
              <a:ext uri="{FF2B5EF4-FFF2-40B4-BE49-F238E27FC236}">
                <a16:creationId xmlns:a16="http://schemas.microsoft.com/office/drawing/2014/main" id="{7A031C4C-261F-874E-B139-EF453B19D54F}"/>
              </a:ext>
            </a:extLst>
          </p:cNvPr>
          <p:cNvSpPr txBox="1"/>
          <p:nvPr/>
        </p:nvSpPr>
        <p:spPr>
          <a:xfrm>
            <a:off x="604056" y="1462924"/>
            <a:ext cx="8519848" cy="1077218"/>
          </a:xfrm>
          <a:prstGeom prst="rect">
            <a:avLst/>
          </a:prstGeom>
          <a:noFill/>
        </p:spPr>
        <p:txBody>
          <a:bodyPr wrap="square">
            <a:spAutoFit/>
          </a:bodyPr>
          <a:lstStyle/>
          <a:p>
            <a:r>
              <a:rPr lang="en-US" sz="1600" dirty="0"/>
              <a:t>                                                 </a:t>
            </a:r>
            <a:r>
              <a:rPr lang="en-US" sz="2400" b="1" dirty="0">
                <a:solidFill>
                  <a:schemeClr val="accent2"/>
                </a:solidFill>
              </a:rPr>
              <a:t>CE 594: Geohazard Science and Engineering</a:t>
            </a:r>
            <a:endParaRPr lang="en-US" sz="1600" b="1" dirty="0">
              <a:solidFill>
                <a:schemeClr val="accent2"/>
              </a:solidFill>
            </a:endParaRPr>
          </a:p>
          <a:p>
            <a:endParaRPr lang="en-US" sz="1600" dirty="0"/>
          </a:p>
          <a:p>
            <a:r>
              <a:rPr lang="en-US" sz="2400" dirty="0"/>
              <a:t> </a:t>
            </a:r>
          </a:p>
        </p:txBody>
      </p:sp>
      <p:sp>
        <p:nvSpPr>
          <p:cNvPr id="11" name="TextBox 10">
            <a:extLst>
              <a:ext uri="{FF2B5EF4-FFF2-40B4-BE49-F238E27FC236}">
                <a16:creationId xmlns:a16="http://schemas.microsoft.com/office/drawing/2014/main" id="{F17A869A-8BCC-EB60-CCC8-A1536252DA4A}"/>
              </a:ext>
            </a:extLst>
          </p:cNvPr>
          <p:cNvSpPr txBox="1"/>
          <p:nvPr/>
        </p:nvSpPr>
        <p:spPr>
          <a:xfrm>
            <a:off x="332509" y="5238571"/>
            <a:ext cx="3778512" cy="1200329"/>
          </a:xfrm>
          <a:prstGeom prst="rect">
            <a:avLst/>
          </a:prstGeom>
          <a:noFill/>
        </p:spPr>
        <p:txBody>
          <a:bodyPr wrap="square" rtlCol="0">
            <a:spAutoFit/>
          </a:bodyPr>
          <a:lstStyle/>
          <a:p>
            <a:r>
              <a:rPr lang="en-US" sz="2400" dirty="0"/>
              <a:t>Under The Guidance of </a:t>
            </a:r>
            <a:br>
              <a:rPr lang="en-US" sz="2400" dirty="0"/>
            </a:br>
            <a:r>
              <a:rPr lang="en-US" sz="2400" dirty="0"/>
              <a:t>Dr. Rishikesh Bharti </a:t>
            </a:r>
            <a:br>
              <a:rPr lang="en-US" sz="2400" dirty="0"/>
            </a:br>
            <a:r>
              <a:rPr lang="en-US" sz="2400" dirty="0"/>
              <a:t>(Assistant Professor)</a:t>
            </a:r>
          </a:p>
        </p:txBody>
      </p:sp>
      <p:pic>
        <p:nvPicPr>
          <p:cNvPr id="13" name="Picture 12" descr="A colorful logo with black text">
            <a:extLst>
              <a:ext uri="{FF2B5EF4-FFF2-40B4-BE49-F238E27FC236}">
                <a16:creationId xmlns:a16="http://schemas.microsoft.com/office/drawing/2014/main" id="{AF1C2BBE-405E-6F7C-4316-A65EFE290FEC}"/>
              </a:ext>
            </a:extLst>
          </p:cNvPr>
          <p:cNvPicPr>
            <a:picLocks noChangeAspect="1"/>
          </p:cNvPicPr>
          <p:nvPr/>
        </p:nvPicPr>
        <p:blipFill>
          <a:blip r:embed="rId3"/>
          <a:stretch>
            <a:fillRect/>
          </a:stretch>
        </p:blipFill>
        <p:spPr>
          <a:xfrm>
            <a:off x="5341983" y="2470301"/>
            <a:ext cx="1455573" cy="1460431"/>
          </a:xfrm>
          <a:prstGeom prst="rect">
            <a:avLst/>
          </a:prstGeom>
        </p:spPr>
      </p:pic>
    </p:spTree>
    <p:extLst>
      <p:ext uri="{BB962C8B-B14F-4D97-AF65-F5344CB8AC3E}">
        <p14:creationId xmlns:p14="http://schemas.microsoft.com/office/powerpoint/2010/main" val="2642861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245745" y="244475"/>
            <a:ext cx="11758930" cy="64369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13"/>
          <p:cNvSpPr txBox="1"/>
          <p:nvPr/>
        </p:nvSpPr>
        <p:spPr>
          <a:xfrm>
            <a:off x="142240" y="0"/>
            <a:ext cx="7992110" cy="521970"/>
          </a:xfrm>
          <a:prstGeom prst="rect">
            <a:avLst/>
          </a:prstGeom>
          <a:solidFill>
            <a:schemeClr val="bg1"/>
          </a:solidFill>
        </p:spPr>
        <p:txBody>
          <a:bodyPr wrap="square" rtlCol="0">
            <a:noAutofit/>
          </a:bodyPr>
          <a:lstStyle/>
          <a:p>
            <a:r>
              <a:rPr lang="en-IN" altLang="en-US" sz="2800" b="1">
                <a:latin typeface="Times New Roman" panose="02020603050405020304" pitchFamily="18" charset="0"/>
                <a:cs typeface="Times New Roman" panose="02020603050405020304" pitchFamily="18" charset="0"/>
              </a:rPr>
              <a:t>Criteria Layers:</a:t>
            </a:r>
          </a:p>
        </p:txBody>
      </p:sp>
      <p:pic>
        <p:nvPicPr>
          <p:cNvPr id="4" name="Content Placeholder 3"/>
          <p:cNvPicPr>
            <a:picLocks noGrp="1" noChangeAspect="1"/>
          </p:cNvPicPr>
          <p:nvPr>
            <p:ph idx="1"/>
          </p:nvPr>
        </p:nvPicPr>
        <p:blipFill>
          <a:blip r:embed="rId2"/>
          <a:stretch>
            <a:fillRect/>
          </a:stretch>
        </p:blipFill>
        <p:spPr>
          <a:xfrm>
            <a:off x="95250" y="749935"/>
            <a:ext cx="12096750" cy="5283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oil"/>
          <p:cNvPicPr>
            <a:picLocks noGrp="1" noChangeAspect="1"/>
          </p:cNvPicPr>
          <p:nvPr>
            <p:ph sz="half" idx="1"/>
          </p:nvPr>
        </p:nvPicPr>
        <p:blipFill>
          <a:blip r:embed="rId2"/>
          <a:stretch>
            <a:fillRect/>
          </a:stretch>
        </p:blipFill>
        <p:spPr>
          <a:xfrm>
            <a:off x="0" y="755015"/>
            <a:ext cx="3983990" cy="5157470"/>
          </a:xfrm>
          <a:prstGeom prst="rect">
            <a:avLst/>
          </a:prstGeom>
        </p:spPr>
      </p:pic>
      <p:pic>
        <p:nvPicPr>
          <p:cNvPr id="10" name="Content Placeholder 9" descr="Litho"/>
          <p:cNvPicPr>
            <a:picLocks noGrp="1" noChangeAspect="1"/>
          </p:cNvPicPr>
          <p:nvPr>
            <p:ph sz="half" idx="2"/>
          </p:nvPr>
        </p:nvPicPr>
        <p:blipFill>
          <a:blip r:embed="rId3"/>
          <a:stretch>
            <a:fillRect/>
          </a:stretch>
        </p:blipFill>
        <p:spPr>
          <a:xfrm>
            <a:off x="3983990" y="755015"/>
            <a:ext cx="3985260" cy="5158105"/>
          </a:xfrm>
          <a:prstGeom prst="rect">
            <a:avLst/>
          </a:prstGeom>
        </p:spPr>
      </p:pic>
      <p:sp>
        <p:nvSpPr>
          <p:cNvPr id="14" name="Text Box 13"/>
          <p:cNvSpPr txBox="1"/>
          <p:nvPr/>
        </p:nvSpPr>
        <p:spPr>
          <a:xfrm>
            <a:off x="142240" y="0"/>
            <a:ext cx="7992110" cy="521970"/>
          </a:xfrm>
          <a:prstGeom prst="rect">
            <a:avLst/>
          </a:prstGeom>
          <a:solidFill>
            <a:schemeClr val="bg1"/>
          </a:solidFill>
        </p:spPr>
        <p:txBody>
          <a:bodyPr wrap="square" rtlCol="0">
            <a:noAutofit/>
          </a:bodyPr>
          <a:lstStyle/>
          <a:p>
            <a:r>
              <a:rPr lang="en-IN" altLang="en-US" sz="2800" b="1">
                <a:latin typeface="Times New Roman" panose="02020603050405020304" pitchFamily="18" charset="0"/>
                <a:cs typeface="Times New Roman" panose="02020603050405020304" pitchFamily="18" charset="0"/>
              </a:rPr>
              <a:t>Criteria Layers:</a:t>
            </a:r>
          </a:p>
        </p:txBody>
      </p:sp>
      <p:pic>
        <p:nvPicPr>
          <p:cNvPr id="12" name="Picture 11" descr="Line"/>
          <p:cNvPicPr>
            <a:picLocks noChangeAspect="1"/>
          </p:cNvPicPr>
          <p:nvPr/>
        </p:nvPicPr>
        <p:blipFill>
          <a:blip r:embed="rId4"/>
          <a:stretch>
            <a:fillRect/>
          </a:stretch>
        </p:blipFill>
        <p:spPr>
          <a:xfrm>
            <a:off x="8134350" y="839470"/>
            <a:ext cx="3864610" cy="5001895"/>
          </a:xfrm>
          <a:prstGeom prst="rect">
            <a:avLst/>
          </a:prstGeom>
        </p:spPr>
      </p:pic>
      <p:pic>
        <p:nvPicPr>
          <p:cNvPr id="13" name="Picture 12" descr="line_buff"/>
          <p:cNvPicPr>
            <a:picLocks noChangeAspect="1"/>
          </p:cNvPicPr>
          <p:nvPr/>
        </p:nvPicPr>
        <p:blipFill>
          <a:blip r:embed="rId5"/>
          <a:stretch>
            <a:fillRect/>
          </a:stretch>
        </p:blipFill>
        <p:spPr>
          <a:xfrm>
            <a:off x="8086725" y="777240"/>
            <a:ext cx="3912870" cy="5064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86715" y="871855"/>
            <a:ext cx="11805920" cy="4351655"/>
          </a:xfrm>
        </p:spPr>
        <p:txBody>
          <a:bodyPr>
            <a:normAutofit/>
          </a:bodyPr>
          <a:lstStyle/>
          <a:p>
            <a:pPr marL="0" indent="0" algn="l">
              <a:buNone/>
            </a:pPr>
            <a:r>
              <a:rPr lang="en-US" sz="2000" b="0" i="0" dirty="0">
                <a:solidFill>
                  <a:srgbClr val="000000"/>
                </a:solidFill>
                <a:effectLst/>
                <a:latin typeface="Times New Roman" panose="02020603050405020304" pitchFamily="18" charset="0"/>
                <a:cs typeface="Times New Roman" panose="02020603050405020304" pitchFamily="18" charset="0"/>
              </a:rPr>
              <a:t> </a:t>
            </a:r>
            <a:r>
              <a:rPr lang="en-US" sz="2200" b="0" i="0" dirty="0">
                <a:solidFill>
                  <a:srgbClr val="000000"/>
                </a:solidFill>
                <a:effectLst/>
                <a:latin typeface="Times New Roman" panose="02020603050405020304" pitchFamily="18" charset="0"/>
                <a:cs typeface="Times New Roman" panose="02020603050405020304" pitchFamily="18" charset="0"/>
              </a:rPr>
              <a:t>The LSI was proposed by Van </a:t>
            </a:r>
            <a:r>
              <a:rPr lang="en-US" sz="2200" b="0" i="0" dirty="0" err="1">
                <a:solidFill>
                  <a:srgbClr val="000000"/>
                </a:solidFill>
                <a:effectLst/>
                <a:latin typeface="Times New Roman" panose="02020603050405020304" pitchFamily="18" charset="0"/>
                <a:cs typeface="Times New Roman" panose="02020603050405020304" pitchFamily="18" charset="0"/>
              </a:rPr>
              <a:t>Westen</a:t>
            </a:r>
            <a:r>
              <a:rPr lang="en-US" sz="2200" b="0" i="0" dirty="0">
                <a:solidFill>
                  <a:srgbClr val="000000"/>
                </a:solidFill>
                <a:effectLst/>
                <a:latin typeface="Times New Roman" panose="02020603050405020304" pitchFamily="18" charset="0"/>
                <a:cs typeface="Times New Roman" panose="02020603050405020304" pitchFamily="18" charset="0"/>
              </a:rPr>
              <a:t> (1997) and simply defines the importance of a factor category on landslide occurrence according to spatial distribution of the pixels of the considered factors and the landslide pixels. This method calculates the LSI for each category of all factors</a:t>
            </a:r>
            <a:r>
              <a:rPr lang="en-IN" altLang="en-US" sz="2200" b="0" i="0" dirty="0">
                <a:solidFill>
                  <a:srgbClr val="000000"/>
                </a:solidFill>
                <a:effectLst/>
                <a:latin typeface="Times New Roman" panose="02020603050405020304" pitchFamily="18" charset="0"/>
                <a:cs typeface="Times New Roman" panose="02020603050405020304" pitchFamily="18" charset="0"/>
              </a:rPr>
              <a:t> </a:t>
            </a:r>
            <a:r>
              <a:rPr lang="en-US" sz="2200" b="0" i="0" dirty="0">
                <a:solidFill>
                  <a:srgbClr val="000000"/>
                </a:solidFill>
                <a:effectLst/>
                <a:latin typeface="Times New Roman" panose="02020603050405020304" pitchFamily="18" charset="0"/>
                <a:cs typeface="Times New Roman" panose="02020603050405020304" pitchFamily="18" charset="0"/>
              </a:rPr>
              <a:t>that are selected for the </a:t>
            </a:r>
            <a:r>
              <a:rPr lang="en-IN" altLang="en-US" sz="2200" b="0" i="0" dirty="0">
                <a:solidFill>
                  <a:srgbClr val="000000"/>
                </a:solidFill>
                <a:effectLst/>
                <a:latin typeface="Times New Roman" panose="02020603050405020304" pitchFamily="18" charset="0"/>
                <a:cs typeface="Times New Roman" panose="02020603050405020304" pitchFamily="18" charset="0"/>
              </a:rPr>
              <a:t>this</a:t>
            </a:r>
            <a:r>
              <a:rPr lang="en-US" sz="2200" b="0" i="0" dirty="0">
                <a:solidFill>
                  <a:srgbClr val="000000"/>
                </a:solidFill>
                <a:effectLst/>
                <a:latin typeface="Times New Roman" panose="02020603050405020304" pitchFamily="18" charset="0"/>
                <a:cs typeface="Times New Roman" panose="02020603050405020304" pitchFamily="18" charset="0"/>
              </a:rPr>
              <a:t> study. Thus, the LSI for the factor category j (</a:t>
            </a:r>
            <a:r>
              <a:rPr lang="en-US" sz="2200" b="0" i="0" dirty="0" err="1">
                <a:solidFill>
                  <a:srgbClr val="000000"/>
                </a:solidFill>
                <a:effectLst/>
                <a:latin typeface="Times New Roman" panose="02020603050405020304" pitchFamily="18" charset="0"/>
                <a:cs typeface="Times New Roman" panose="02020603050405020304" pitchFamily="18" charset="0"/>
              </a:rPr>
              <a:t>LSIj</a:t>
            </a:r>
            <a:r>
              <a:rPr lang="en-US" sz="2200" b="0" i="0" dirty="0">
                <a:solidFill>
                  <a:srgbClr val="000000"/>
                </a:solidFill>
                <a:effectLst/>
                <a:latin typeface="Times New Roman" panose="02020603050405020304" pitchFamily="18" charset="0"/>
                <a:cs typeface="Times New Roman" panose="02020603050405020304" pitchFamily="18" charset="0"/>
              </a:rPr>
              <a:t>) is def</a:t>
            </a:r>
            <a:r>
              <a:rPr lang="en-IN" altLang="en-US" sz="2200" b="0" i="0" dirty="0">
                <a:solidFill>
                  <a:srgbClr val="000000"/>
                </a:solidFill>
                <a:effectLst/>
                <a:latin typeface="Times New Roman" panose="02020603050405020304" pitchFamily="18" charset="0"/>
                <a:cs typeface="Times New Roman" panose="02020603050405020304" pitchFamily="18" charset="0"/>
              </a:rPr>
              <a:t>ined as follows</a:t>
            </a:r>
            <a:r>
              <a:rPr lang="en-US" sz="2200" dirty="0">
                <a:latin typeface="Times New Roman" panose="02020603050405020304" pitchFamily="18" charset="0"/>
                <a:cs typeface="Times New Roman" panose="02020603050405020304" pitchFamily="18" charset="0"/>
              </a:rPr>
              <a:t> </a:t>
            </a:r>
            <a:r>
              <a:rPr lang="en-IN" altLang="en-US" sz="2200" dirty="0">
                <a:latin typeface="Times New Roman" panose="02020603050405020304" pitchFamily="18" charset="0"/>
                <a:cs typeface="Times New Roman" panose="02020603050405020304" pitchFamily="18" charset="0"/>
              </a:rPr>
              <a:t>:</a:t>
            </a:r>
            <a:br>
              <a:rPr lang="en-US" sz="24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336290" y="2156460"/>
            <a:ext cx="5273040" cy="1737995"/>
          </a:xfrm>
          <a:prstGeom prst="rect">
            <a:avLst/>
          </a:prstGeom>
        </p:spPr>
      </p:pic>
      <p:sp>
        <p:nvSpPr>
          <p:cNvPr id="2" name="Text Box 1"/>
          <p:cNvSpPr txBox="1"/>
          <p:nvPr/>
        </p:nvSpPr>
        <p:spPr>
          <a:xfrm>
            <a:off x="184785" y="188595"/>
            <a:ext cx="6617970" cy="521970"/>
          </a:xfrm>
          <a:prstGeom prst="rect">
            <a:avLst/>
          </a:prstGeom>
          <a:noFill/>
        </p:spPr>
        <p:txBody>
          <a:bodyPr wrap="square" rtlCol="0">
            <a:spAutoFit/>
          </a:bodyPr>
          <a:lstStyle/>
          <a:p>
            <a:r>
              <a:rPr lang="en-US" b="1" dirty="0">
                <a:solidFill>
                  <a:srgbClr val="000000"/>
                </a:solidFill>
                <a:effectLst/>
                <a:latin typeface="Times New Roman" panose="02020603050405020304" pitchFamily="18" charset="0"/>
                <a:cs typeface="Times New Roman" panose="02020603050405020304" pitchFamily="18" charset="0"/>
                <a:sym typeface="+mn-ea"/>
              </a:rPr>
              <a:t> </a:t>
            </a:r>
            <a:r>
              <a:rPr lang="en-IN" altLang="en-US" sz="2800" b="1" dirty="0">
                <a:solidFill>
                  <a:srgbClr val="000000"/>
                </a:solidFill>
                <a:effectLst/>
                <a:latin typeface="Times New Roman" panose="02020603050405020304" pitchFamily="18" charset="0"/>
                <a:cs typeface="Times New Roman" panose="02020603050405020304" pitchFamily="18" charset="0"/>
                <a:sym typeface="+mn-ea"/>
              </a:rPr>
              <a:t>L</a:t>
            </a:r>
            <a:r>
              <a:rPr lang="en-US" sz="2800" b="1" dirty="0">
                <a:solidFill>
                  <a:srgbClr val="000000"/>
                </a:solidFill>
                <a:effectLst/>
                <a:latin typeface="Times New Roman" panose="02020603050405020304" pitchFamily="18" charset="0"/>
                <a:cs typeface="Times New Roman" panose="02020603050405020304" pitchFamily="18" charset="0"/>
                <a:sym typeface="+mn-ea"/>
              </a:rPr>
              <a:t>andslide susceptibility index (LSI)</a:t>
            </a:r>
          </a:p>
        </p:txBody>
      </p:sp>
      <p:pic>
        <p:nvPicPr>
          <p:cNvPr id="4" name="Content Placeholder 4"/>
          <p:cNvPicPr>
            <a:picLocks noGrp="1" noChangeAspect="1"/>
          </p:cNvPicPr>
          <p:nvPr>
            <p:ph sz="half" idx="2"/>
          </p:nvPr>
        </p:nvPicPr>
        <p:blipFill>
          <a:blip r:embed="rId3"/>
          <a:stretch>
            <a:fillRect/>
          </a:stretch>
        </p:blipFill>
        <p:spPr>
          <a:xfrm>
            <a:off x="4457700" y="4354830"/>
            <a:ext cx="3961130" cy="1192530"/>
          </a:xfrm>
          <a:prstGeom prst="rect">
            <a:avLst/>
          </a:prstGeom>
        </p:spPr>
      </p:pic>
      <p:sp>
        <p:nvSpPr>
          <p:cNvPr id="7" name="Text Box 6"/>
          <p:cNvSpPr txBox="1"/>
          <p:nvPr/>
        </p:nvSpPr>
        <p:spPr>
          <a:xfrm>
            <a:off x="287655" y="3894455"/>
            <a:ext cx="9657715" cy="460375"/>
          </a:xfrm>
          <a:prstGeom prst="rect">
            <a:avLst/>
          </a:prstGeom>
          <a:noFill/>
        </p:spPr>
        <p:txBody>
          <a:bodyPr wrap="square" rtlCol="0" anchor="t">
            <a:spAutoFit/>
          </a:bodyPr>
          <a:lstStyle/>
          <a:p>
            <a:r>
              <a:rPr lang="en-US" sz="2400" noProof="0" dirty="0">
                <a:ln>
                  <a:noFill/>
                </a:ln>
                <a:solidFill>
                  <a:srgbClr val="000000"/>
                </a:solidFill>
                <a:effectLst/>
                <a:uLnTx/>
                <a:uFillTx/>
                <a:latin typeface="TimesNewRomanPSMT"/>
                <a:sym typeface="+mn-ea"/>
              </a:rPr>
              <a:t>The overall susceptibility  for each pixel is defined as:</a:t>
            </a:r>
            <a:r>
              <a:rPr lang="en-US" sz="2400" noProof="0" dirty="0">
                <a:ln>
                  <a:noFill/>
                </a:ln>
                <a:solidFill>
                  <a:prstClr val="black"/>
                </a:solidFill>
                <a:effectLst/>
                <a:uLnTx/>
                <a:uFillTx/>
                <a:latin typeface="Calibri" panose="020F0502020204030204"/>
                <a:sym typeface="+mn-ea"/>
              </a:rPr>
              <a:t> </a:t>
            </a:r>
          </a:p>
        </p:txBody>
      </p:sp>
      <p:sp>
        <p:nvSpPr>
          <p:cNvPr id="8" name="Text Box 7"/>
          <p:cNvSpPr txBox="1"/>
          <p:nvPr/>
        </p:nvSpPr>
        <p:spPr>
          <a:xfrm>
            <a:off x="184785" y="5469255"/>
            <a:ext cx="11904980" cy="1198880"/>
          </a:xfrm>
          <a:prstGeom prst="rect">
            <a:avLst/>
          </a:prstGeom>
          <a:noFill/>
        </p:spPr>
        <p:txBody>
          <a:bodyPr wrap="square" rtlCol="0" anchor="t">
            <a:spAutoFit/>
          </a:bodyPr>
          <a:lstStyle/>
          <a:p>
            <a:r>
              <a:rPr lang="en-US" sz="2400" noProof="0" dirty="0">
                <a:ln>
                  <a:noFill/>
                </a:ln>
                <a:solidFill>
                  <a:srgbClr val="000000"/>
                </a:solidFill>
                <a:effectLst/>
                <a:uLnTx/>
                <a:uFillTx/>
                <a:latin typeface="TimesNewRomanPSMT"/>
                <a:sym typeface="+mn-ea"/>
              </a:rPr>
              <a:t>LSI presents the relative susceptibility to landslide occurrence. If a category is highly correlated to landslides, the area associated with this category will have a high positive LSI value</a:t>
            </a:r>
            <a:r>
              <a:rPr lang="en-IN" altLang="en-US" sz="2400" noProof="0" dirty="0">
                <a:ln>
                  <a:noFill/>
                </a:ln>
                <a:solidFill>
                  <a:srgbClr val="000000"/>
                </a:solidFill>
                <a:effectLst/>
                <a:uLnTx/>
                <a:uFillTx/>
                <a:latin typeface="TimesNewRomanPSMT"/>
                <a:sym typeface="+mn-ea"/>
              </a:rPr>
              <a:t> and vice versa.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13"/>
          <p:cNvSpPr txBox="1"/>
          <p:nvPr/>
        </p:nvSpPr>
        <p:spPr>
          <a:xfrm>
            <a:off x="142240" y="0"/>
            <a:ext cx="7992110" cy="521970"/>
          </a:xfrm>
          <a:prstGeom prst="rect">
            <a:avLst/>
          </a:prstGeom>
          <a:solidFill>
            <a:schemeClr val="bg1"/>
          </a:solidFill>
        </p:spPr>
        <p:txBody>
          <a:bodyPr wrap="square" rtlCol="0">
            <a:noAutofit/>
          </a:bodyPr>
          <a:lstStyle/>
          <a:p>
            <a:r>
              <a:rPr lang="en-IN" altLang="en-US" sz="2800" b="1">
                <a:latin typeface="Times New Roman" panose="02020603050405020304" pitchFamily="18" charset="0"/>
                <a:cs typeface="Times New Roman" panose="02020603050405020304" pitchFamily="18" charset="0"/>
              </a:rPr>
              <a:t>Result:</a:t>
            </a:r>
          </a:p>
        </p:txBody>
      </p:sp>
      <p:graphicFrame>
        <p:nvGraphicFramePr>
          <p:cNvPr id="10" name="Content Placeholder 9"/>
          <p:cNvGraphicFramePr>
            <a:graphicFrameLocks noGrp="1"/>
          </p:cNvGraphicFramePr>
          <p:nvPr>
            <p:ph sz="half" idx="2"/>
          </p:nvPr>
        </p:nvGraphicFramePr>
        <p:xfrm>
          <a:off x="775970" y="617220"/>
          <a:ext cx="11085830" cy="4149725"/>
        </p:xfrm>
        <a:graphic>
          <a:graphicData uri="http://schemas.openxmlformats.org/drawingml/2006/table">
            <a:tbl>
              <a:tblPr>
                <a:tableStyleId>{D27102A9-8310-4765-A935-A1911B00CA55}</a:tableStyleId>
              </a:tblPr>
              <a:tblGrid>
                <a:gridCol w="1692275">
                  <a:extLst>
                    <a:ext uri="{9D8B030D-6E8A-4147-A177-3AD203B41FA5}">
                      <a16:colId xmlns:a16="http://schemas.microsoft.com/office/drawing/2014/main" val="20000"/>
                    </a:ext>
                  </a:extLst>
                </a:gridCol>
                <a:gridCol w="3042285">
                  <a:extLst>
                    <a:ext uri="{9D8B030D-6E8A-4147-A177-3AD203B41FA5}">
                      <a16:colId xmlns:a16="http://schemas.microsoft.com/office/drawing/2014/main" val="20001"/>
                    </a:ext>
                  </a:extLst>
                </a:gridCol>
                <a:gridCol w="1672590">
                  <a:extLst>
                    <a:ext uri="{9D8B030D-6E8A-4147-A177-3AD203B41FA5}">
                      <a16:colId xmlns:a16="http://schemas.microsoft.com/office/drawing/2014/main" val="20002"/>
                    </a:ext>
                  </a:extLst>
                </a:gridCol>
                <a:gridCol w="2873375">
                  <a:extLst>
                    <a:ext uri="{9D8B030D-6E8A-4147-A177-3AD203B41FA5}">
                      <a16:colId xmlns:a16="http://schemas.microsoft.com/office/drawing/2014/main" val="20003"/>
                    </a:ext>
                  </a:extLst>
                </a:gridCol>
                <a:gridCol w="1805305">
                  <a:extLst>
                    <a:ext uri="{9D8B030D-6E8A-4147-A177-3AD203B41FA5}">
                      <a16:colId xmlns:a16="http://schemas.microsoft.com/office/drawing/2014/main" val="20004"/>
                    </a:ext>
                  </a:extLst>
                </a:gridCol>
              </a:tblGrid>
              <a:tr h="271780">
                <a:tc>
                  <a:txBody>
                    <a:bodyPr/>
                    <a:lstStyle/>
                    <a:p>
                      <a:pPr indent="0" algn="ctr">
                        <a:buNone/>
                      </a:pPr>
                      <a:r>
                        <a:rPr lang="en-US" sz="1400" b="1">
                          <a:latin typeface="Times New Roman" panose="02020603050405020304" pitchFamily="18" charset="0"/>
                          <a:cs typeface="Times New Roman" panose="02020603050405020304" pitchFamily="18" charset="0"/>
                        </a:rPr>
                        <a:t>Layer</a:t>
                      </a:r>
                    </a:p>
                  </a:txBody>
                  <a:tcPr marL="12700" marR="12700" marT="12700" anchor="ctr"/>
                </a:tc>
                <a:tc>
                  <a:txBody>
                    <a:bodyPr/>
                    <a:lstStyle/>
                    <a:p>
                      <a:pPr indent="0" algn="ctr">
                        <a:buNone/>
                      </a:pPr>
                      <a:r>
                        <a:rPr lang="en-US" sz="1400" b="1">
                          <a:latin typeface="Times New Roman" panose="02020603050405020304" pitchFamily="18" charset="0"/>
                          <a:cs typeface="Times New Roman" panose="02020603050405020304" pitchFamily="18" charset="0"/>
                        </a:rPr>
                        <a:t>Classes</a:t>
                      </a:r>
                    </a:p>
                  </a:txBody>
                  <a:tcPr marL="12700" marR="12700" marT="12700" anchor="ctr"/>
                </a:tc>
                <a:tc>
                  <a:txBody>
                    <a:bodyPr/>
                    <a:lstStyle/>
                    <a:p>
                      <a:pPr indent="0" algn="ctr">
                        <a:buNone/>
                      </a:pPr>
                      <a:r>
                        <a:rPr lang="en-US" sz="1400" b="1">
                          <a:latin typeface="Times New Roman" panose="02020603050405020304" pitchFamily="18" charset="0"/>
                          <a:cs typeface="Times New Roman" panose="02020603050405020304" pitchFamily="18" charset="0"/>
                        </a:rPr>
                        <a:t>Npix(Sj)</a:t>
                      </a:r>
                    </a:p>
                  </a:txBody>
                  <a:tcPr marL="12700" marR="12700" marT="12700" anchor="ctr"/>
                </a:tc>
                <a:tc>
                  <a:txBody>
                    <a:bodyPr/>
                    <a:lstStyle/>
                    <a:p>
                      <a:pPr indent="0" algn="ctr">
                        <a:buNone/>
                      </a:pPr>
                      <a:r>
                        <a:rPr lang="en-US" sz="1400" b="1">
                          <a:latin typeface="Times New Roman" panose="02020603050405020304" pitchFamily="18" charset="0"/>
                          <a:cs typeface="Times New Roman" panose="02020603050405020304" pitchFamily="18" charset="0"/>
                        </a:rPr>
                        <a:t>Npix (Nj)</a:t>
                      </a:r>
                    </a:p>
                  </a:txBody>
                  <a:tcPr marL="12700" marR="12700" marT="12700" anchor="ctr"/>
                </a:tc>
                <a:tc>
                  <a:txBody>
                    <a:bodyPr/>
                    <a:lstStyle/>
                    <a:p>
                      <a:pPr indent="0" algn="ctr">
                        <a:buNone/>
                      </a:pPr>
                      <a:r>
                        <a:rPr lang="en-US" sz="1400" b="1">
                          <a:latin typeface="Times New Roman" panose="02020603050405020304" pitchFamily="18" charset="0"/>
                          <a:cs typeface="Times New Roman" panose="02020603050405020304" pitchFamily="18" charset="0"/>
                        </a:rPr>
                        <a:t>LSI</a:t>
                      </a:r>
                    </a:p>
                  </a:txBody>
                  <a:tcPr marL="12700" marR="12700" marT="12700" anchor="ctr"/>
                </a:tc>
                <a:extLst>
                  <a:ext uri="{0D108BD9-81ED-4DB2-BD59-A6C34878D82A}">
                    <a16:rowId xmlns:a16="http://schemas.microsoft.com/office/drawing/2014/main" val="10000"/>
                  </a:ext>
                </a:extLst>
              </a:tr>
              <a:tr h="241300">
                <a:tc rowSpan="16">
                  <a:txBody>
                    <a:bodyPr/>
                    <a:lstStyle/>
                    <a:p>
                      <a:pPr indent="0" algn="ctr">
                        <a:buNone/>
                      </a:pPr>
                      <a:r>
                        <a:rPr lang="en-US" sz="1600" b="1">
                          <a:latin typeface="Times New Roman" panose="02020603050405020304" pitchFamily="18" charset="0"/>
                          <a:cs typeface="Times New Roman" panose="02020603050405020304" pitchFamily="18" charset="0"/>
                        </a:rPr>
                        <a:t>Lithology</a:t>
                      </a:r>
                    </a:p>
                  </a:txBody>
                  <a:tcPr marL="12700" marR="12700" marT="12700" anchor="ctr"/>
                </a:tc>
                <a:tc>
                  <a:txBody>
                    <a:bodyPr/>
                    <a:lstStyle/>
                    <a:p>
                      <a:pPr indent="0" algn="ctr">
                        <a:buNone/>
                      </a:pPr>
                      <a:r>
                        <a:rPr lang="en-US" sz="1000" b="1">
                          <a:latin typeface="Times New Roman" panose="02020603050405020304" pitchFamily="18" charset="0"/>
                          <a:cs typeface="Times New Roman" panose="02020603050405020304" pitchFamily="18" charset="0"/>
                        </a:rPr>
                        <a:t>Arkose/Gritty Sandstone, Coal, Fireclay &amp; Shale</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3</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197252</a:t>
                      </a:r>
                    </a:p>
                  </a:txBody>
                  <a:tcPr marL="12700" marR="12700" marT="12700" anchor="ctr"/>
                </a:tc>
                <a:tc>
                  <a:txBody>
                    <a:bodyPr/>
                    <a:lstStyle/>
                    <a:p>
                      <a:pPr indent="0" algn="ctr">
                        <a:buNone/>
                      </a:pPr>
                      <a:r>
                        <a:rPr lang="en-US" sz="1200" b="1">
                          <a:solidFill>
                            <a:srgbClr val="FF0000"/>
                          </a:solidFill>
                          <a:latin typeface="Times New Roman" panose="02020603050405020304" pitchFamily="18" charset="0"/>
                          <a:cs typeface="Times New Roman" panose="02020603050405020304" pitchFamily="18" charset="0"/>
                        </a:rPr>
                        <a:t>-1.56 </a:t>
                      </a:r>
                    </a:p>
                  </a:txBody>
                  <a:tcPr marL="12700" marR="12700" marT="12700" anchor="b"/>
                </a:tc>
                <a:extLst>
                  <a:ext uri="{0D108BD9-81ED-4DB2-BD59-A6C34878D82A}">
                    <a16:rowId xmlns:a16="http://schemas.microsoft.com/office/drawing/2014/main" val="10001"/>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Clayey Sandstone And Sandy Shale</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26658</a:t>
                      </a:r>
                    </a:p>
                  </a:txBody>
                  <a:tcPr marL="12700" marR="12700" marT="12700" anchor="ctr"/>
                </a:tc>
                <a:tc>
                  <a:txBody>
                    <a:bodyPr/>
                    <a:lstStyle/>
                    <a:p>
                      <a:pPr indent="0" algn="ctr">
                        <a:buNone/>
                      </a:pPr>
                      <a:endParaRPr lang="en-US" sz="1200" b="1">
                        <a:solidFill>
                          <a:srgbClr val="FF0000"/>
                        </a:solidFill>
                        <a:latin typeface="Times New Roman" panose="02020603050405020304" pitchFamily="18" charset="0"/>
                        <a:cs typeface="Times New Roman" panose="02020603050405020304" pitchFamily="18" charset="0"/>
                      </a:endParaRPr>
                    </a:p>
                  </a:txBody>
                  <a:tcPr marL="12700" marR="12700" marT="12700" anchor="b"/>
                </a:tc>
                <a:extLst>
                  <a:ext uri="{0D108BD9-81ED-4DB2-BD59-A6C34878D82A}">
                    <a16:rowId xmlns:a16="http://schemas.microsoft.com/office/drawing/2014/main" val="10002"/>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Feldspathic Sandstone, Conglomerate &amp; Clay</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620</a:t>
                      </a:r>
                    </a:p>
                  </a:txBody>
                  <a:tcPr marL="12700" marR="12700" marT="12700" anchor="ctr"/>
                </a:tc>
                <a:tc>
                  <a:txBody>
                    <a:bodyPr/>
                    <a:lstStyle/>
                    <a:p>
                      <a:pPr indent="0" algn="ctr">
                        <a:buNone/>
                      </a:pPr>
                      <a:endParaRPr lang="en-US" sz="1200" b="1">
                        <a:solidFill>
                          <a:srgbClr val="FF0000"/>
                        </a:solidFill>
                        <a:latin typeface="Times New Roman" panose="02020603050405020304" pitchFamily="18" charset="0"/>
                        <a:cs typeface="Times New Roman" panose="02020603050405020304" pitchFamily="18" charset="0"/>
                      </a:endParaRPr>
                    </a:p>
                  </a:txBody>
                  <a:tcPr marL="12700" marR="12700" marT="12700" anchor="b"/>
                </a:tc>
                <a:extLst>
                  <a:ext uri="{0D108BD9-81ED-4DB2-BD59-A6C34878D82A}">
                    <a16:rowId xmlns:a16="http://schemas.microsoft.com/office/drawing/2014/main" val="10003"/>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Ferruginous Sandstone With Siltstone And Clay</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36891</a:t>
                      </a:r>
                    </a:p>
                  </a:txBody>
                  <a:tcPr marL="12700" marR="12700" marT="12700" anchor="ctr"/>
                </a:tc>
                <a:tc>
                  <a:txBody>
                    <a:bodyPr/>
                    <a:lstStyle/>
                    <a:p>
                      <a:pPr indent="0" algn="ctr">
                        <a:buNone/>
                      </a:pPr>
                      <a:endParaRPr lang="en-US" sz="1200" b="1">
                        <a:solidFill>
                          <a:srgbClr val="FF0000"/>
                        </a:solidFill>
                        <a:latin typeface="Times New Roman" panose="02020603050405020304" pitchFamily="18" charset="0"/>
                        <a:cs typeface="Times New Roman" panose="02020603050405020304" pitchFamily="18" charset="0"/>
                      </a:endParaRPr>
                    </a:p>
                  </a:txBody>
                  <a:tcPr marL="12700" marR="12700" marT="12700" anchor="b"/>
                </a:tc>
                <a:extLst>
                  <a:ext uri="{0D108BD9-81ED-4DB2-BD59-A6C34878D82A}">
                    <a16:rowId xmlns:a16="http://schemas.microsoft.com/office/drawing/2014/main" val="10004"/>
                  </a:ext>
                </a:extLst>
              </a:tr>
              <a:tr h="258445">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Fossiliferous Limestone/Calcareous Shale-Sandstone</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2</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23311</a:t>
                      </a:r>
                    </a:p>
                  </a:txBody>
                  <a:tcPr marL="12700" marR="12700" marT="12700" anchor="ctr"/>
                </a:tc>
                <a:tc>
                  <a:txBody>
                    <a:bodyPr/>
                    <a:lstStyle/>
                    <a:p>
                      <a:pPr indent="0" algn="ctr">
                        <a:buNone/>
                      </a:pPr>
                      <a:r>
                        <a:rPr lang="en-US" sz="1200" b="1">
                          <a:solidFill>
                            <a:srgbClr val="FF0000"/>
                          </a:solidFill>
                          <a:latin typeface="Times New Roman" panose="02020603050405020304" pitchFamily="18" charset="0"/>
                          <a:cs typeface="Times New Roman" panose="02020603050405020304" pitchFamily="18" charset="0"/>
                        </a:rPr>
                        <a:t>2.57 </a:t>
                      </a:r>
                    </a:p>
                  </a:txBody>
                  <a:tcPr marL="12700" marR="12700" marT="12700" anchor="b"/>
                </a:tc>
                <a:extLst>
                  <a:ext uri="{0D108BD9-81ED-4DB2-BD59-A6C34878D82A}">
                    <a16:rowId xmlns:a16="http://schemas.microsoft.com/office/drawing/2014/main" val="10005"/>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Migmatite</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5929</a:t>
                      </a:r>
                    </a:p>
                  </a:txBody>
                  <a:tcPr marL="12700" marR="12700" marT="12700" anchor="ctr"/>
                </a:tc>
                <a:tc>
                  <a:txBody>
                    <a:bodyPr/>
                    <a:lstStyle/>
                    <a:p>
                      <a:pPr indent="0" algn="ctr">
                        <a:buNone/>
                      </a:pPr>
                      <a:endParaRPr lang="en-US" sz="1200" b="1">
                        <a:solidFill>
                          <a:srgbClr val="FF0000"/>
                        </a:solidFill>
                        <a:latin typeface="Times New Roman" panose="02020603050405020304" pitchFamily="18" charset="0"/>
                        <a:cs typeface="Times New Roman" panose="02020603050405020304" pitchFamily="18" charset="0"/>
                      </a:endParaRPr>
                    </a:p>
                  </a:txBody>
                  <a:tcPr marL="12700" marR="12700" marT="12700" anchor="b"/>
                </a:tc>
                <a:extLst>
                  <a:ext uri="{0D108BD9-81ED-4DB2-BD59-A6C34878D82A}">
                    <a16:rowId xmlns:a16="http://schemas.microsoft.com/office/drawing/2014/main" val="10006"/>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Sandstone With Shale And Mudstone</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5</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31702</a:t>
                      </a:r>
                    </a:p>
                  </a:txBody>
                  <a:tcPr marL="12700" marR="12700" marT="12700" anchor="ctr"/>
                </a:tc>
                <a:tc>
                  <a:txBody>
                    <a:bodyPr/>
                    <a:lstStyle/>
                    <a:p>
                      <a:pPr indent="0" algn="ctr">
                        <a:buNone/>
                      </a:pPr>
                      <a:r>
                        <a:rPr lang="en-US" sz="1200" b="1">
                          <a:solidFill>
                            <a:srgbClr val="FF0000"/>
                          </a:solidFill>
                          <a:latin typeface="Times New Roman" panose="02020603050405020304" pitchFamily="18" charset="0"/>
                          <a:cs typeface="Times New Roman" panose="02020603050405020304" pitchFamily="18" charset="0"/>
                        </a:rPr>
                        <a:t>0.78 </a:t>
                      </a:r>
                    </a:p>
                  </a:txBody>
                  <a:tcPr marL="12700" marR="12700" marT="12700" anchor="b"/>
                </a:tc>
                <a:extLst>
                  <a:ext uri="{0D108BD9-81ED-4DB2-BD59-A6C34878D82A}">
                    <a16:rowId xmlns:a16="http://schemas.microsoft.com/office/drawing/2014/main" val="10007"/>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Sandstone, Carb Shale With Conglomerate/Limestone</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54</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158343</a:t>
                      </a:r>
                    </a:p>
                  </a:txBody>
                  <a:tcPr marL="12700" marR="12700" marT="12700" anchor="ctr"/>
                </a:tc>
                <a:tc>
                  <a:txBody>
                    <a:bodyPr/>
                    <a:lstStyle/>
                    <a:p>
                      <a:pPr indent="0" algn="ctr">
                        <a:buNone/>
                      </a:pPr>
                      <a:r>
                        <a:rPr lang="en-US" sz="1200" b="1">
                          <a:solidFill>
                            <a:srgbClr val="FF0000"/>
                          </a:solidFill>
                          <a:latin typeface="Times New Roman" panose="02020603050405020304" pitchFamily="18" charset="0"/>
                          <a:cs typeface="Times New Roman" panose="02020603050405020304" pitchFamily="18" charset="0"/>
                        </a:rPr>
                        <a:t>1.55 </a:t>
                      </a:r>
                    </a:p>
                  </a:txBody>
                  <a:tcPr marL="12700" marR="12700" marT="12700" anchor="b"/>
                </a:tc>
                <a:extLst>
                  <a:ext uri="{0D108BD9-81ED-4DB2-BD59-A6C34878D82A}">
                    <a16:rowId xmlns:a16="http://schemas.microsoft.com/office/drawing/2014/main" val="10008"/>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Sandstone, Clay And Grit</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20252</a:t>
                      </a:r>
                    </a:p>
                  </a:txBody>
                  <a:tcPr marL="12700" marR="12700" marT="12700" anchor="ctr"/>
                </a:tc>
                <a:tc>
                  <a:txBody>
                    <a:bodyPr/>
                    <a:lstStyle/>
                    <a:p>
                      <a:pPr indent="0" algn="ctr">
                        <a:buNone/>
                      </a:pPr>
                      <a:endParaRPr lang="en-US" sz="1200" b="1">
                        <a:solidFill>
                          <a:srgbClr val="FF0000"/>
                        </a:solidFill>
                        <a:latin typeface="Times New Roman" panose="02020603050405020304" pitchFamily="18" charset="0"/>
                        <a:cs typeface="Times New Roman" panose="02020603050405020304" pitchFamily="18" charset="0"/>
                      </a:endParaRPr>
                    </a:p>
                  </a:txBody>
                  <a:tcPr marL="12700" marR="12700" marT="12700" anchor="b"/>
                </a:tc>
                <a:extLst>
                  <a:ext uri="{0D108BD9-81ED-4DB2-BD59-A6C34878D82A}">
                    <a16:rowId xmlns:a16="http://schemas.microsoft.com/office/drawing/2014/main" val="10009"/>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Sandstone, Shale, Siltstone And Conglomerate</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46303</a:t>
                      </a:r>
                    </a:p>
                  </a:txBody>
                  <a:tcPr marL="12700" marR="12700" marT="12700" anchor="ctr"/>
                </a:tc>
                <a:tc>
                  <a:txBody>
                    <a:bodyPr/>
                    <a:lstStyle/>
                    <a:p>
                      <a:pPr indent="0" algn="ctr">
                        <a:buNone/>
                      </a:pPr>
                      <a:endParaRPr lang="en-US" sz="1200" b="1">
                        <a:solidFill>
                          <a:srgbClr val="FF0000"/>
                        </a:solidFill>
                        <a:latin typeface="Times New Roman" panose="02020603050405020304" pitchFamily="18" charset="0"/>
                        <a:cs typeface="Times New Roman" panose="02020603050405020304" pitchFamily="18" charset="0"/>
                      </a:endParaRPr>
                    </a:p>
                  </a:txBody>
                  <a:tcPr marL="12700" marR="12700" marT="12700" anchor="b"/>
                </a:tc>
                <a:extLst>
                  <a:ext uri="{0D108BD9-81ED-4DB2-BD59-A6C34878D82A}">
                    <a16:rowId xmlns:a16="http://schemas.microsoft.com/office/drawing/2014/main" val="10010"/>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Shale, Siltstone And Mudstone With Sandstone</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101908</a:t>
                      </a:r>
                    </a:p>
                  </a:txBody>
                  <a:tcPr marL="12700" marR="12700" marT="12700" anchor="ctr"/>
                </a:tc>
                <a:tc>
                  <a:txBody>
                    <a:bodyPr/>
                    <a:lstStyle/>
                    <a:p>
                      <a:pPr indent="0" algn="ctr">
                        <a:buNone/>
                      </a:pPr>
                      <a:endParaRPr lang="en-US" sz="1200" b="1">
                        <a:solidFill>
                          <a:srgbClr val="FF0000"/>
                        </a:solidFill>
                        <a:latin typeface="Times New Roman" panose="02020603050405020304" pitchFamily="18" charset="0"/>
                        <a:cs typeface="Times New Roman" panose="02020603050405020304" pitchFamily="18" charset="0"/>
                      </a:endParaRPr>
                    </a:p>
                  </a:txBody>
                  <a:tcPr marL="12700" marR="12700" marT="12700" anchor="b"/>
                </a:tc>
                <a:extLst>
                  <a:ext uri="{0D108BD9-81ED-4DB2-BD59-A6C34878D82A}">
                    <a16:rowId xmlns:a16="http://schemas.microsoft.com/office/drawing/2014/main" val="10011"/>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Shale, Siltstone And Sandstone With Conglomerate</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317</a:t>
                      </a:r>
                    </a:p>
                  </a:txBody>
                  <a:tcPr marL="12700" marR="12700" marT="12700" anchor="ctr"/>
                </a:tc>
                <a:tc>
                  <a:txBody>
                    <a:bodyPr/>
                    <a:lstStyle/>
                    <a:p>
                      <a:pPr indent="0" algn="ctr">
                        <a:buNone/>
                      </a:pPr>
                      <a:endParaRPr lang="en-US" sz="1200" b="1">
                        <a:solidFill>
                          <a:srgbClr val="FF0000"/>
                        </a:solidFill>
                        <a:latin typeface="Times New Roman" panose="02020603050405020304" pitchFamily="18" charset="0"/>
                        <a:cs typeface="Times New Roman" panose="02020603050405020304" pitchFamily="18" charset="0"/>
                      </a:endParaRPr>
                    </a:p>
                  </a:txBody>
                  <a:tcPr marL="12700" marR="12700" marT="12700" anchor="b"/>
                </a:tc>
                <a:extLst>
                  <a:ext uri="{0D108BD9-81ED-4DB2-BD59-A6C34878D82A}">
                    <a16:rowId xmlns:a16="http://schemas.microsoft.com/office/drawing/2014/main" val="10012"/>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Shale,Siltstone,Mudstone,Sandstone With Minor Coal</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3</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110893</a:t>
                      </a:r>
                    </a:p>
                  </a:txBody>
                  <a:tcPr marL="12700" marR="12700" marT="12700" anchor="ctr"/>
                </a:tc>
                <a:tc>
                  <a:txBody>
                    <a:bodyPr/>
                    <a:lstStyle/>
                    <a:p>
                      <a:pPr indent="0" algn="ctr">
                        <a:buNone/>
                      </a:pPr>
                      <a:r>
                        <a:rPr lang="en-US" sz="1200" b="1">
                          <a:solidFill>
                            <a:srgbClr val="FF0000"/>
                          </a:solidFill>
                          <a:latin typeface="Times New Roman" panose="02020603050405020304" pitchFamily="18" charset="0"/>
                          <a:cs typeface="Times New Roman" panose="02020603050405020304" pitchFamily="18" charset="0"/>
                        </a:rPr>
                        <a:t>-0.98 </a:t>
                      </a:r>
                    </a:p>
                  </a:txBody>
                  <a:tcPr marL="12700" marR="12700" marT="12700" anchor="b"/>
                </a:tc>
                <a:extLst>
                  <a:ext uri="{0D108BD9-81ED-4DB2-BD59-A6C34878D82A}">
                    <a16:rowId xmlns:a16="http://schemas.microsoft.com/office/drawing/2014/main" val="10013"/>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Splintery Shale With Siltstone And Conglomerate</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19398</a:t>
                      </a:r>
                    </a:p>
                  </a:txBody>
                  <a:tcPr marL="12700" marR="12700" marT="12700" anchor="ctr"/>
                </a:tc>
                <a:tc>
                  <a:txBody>
                    <a:bodyPr/>
                    <a:lstStyle/>
                    <a:p>
                      <a:pPr indent="0" algn="ctr">
                        <a:buNone/>
                      </a:pPr>
                      <a:endParaRPr lang="en-US" sz="1200" b="1">
                        <a:solidFill>
                          <a:srgbClr val="FF0000"/>
                        </a:solidFill>
                        <a:latin typeface="Times New Roman" panose="02020603050405020304" pitchFamily="18" charset="0"/>
                        <a:cs typeface="Times New Roman" panose="02020603050405020304" pitchFamily="18" charset="0"/>
                      </a:endParaRPr>
                    </a:p>
                  </a:txBody>
                  <a:tcPr marL="12700" marR="12700" marT="12700" anchor="b"/>
                </a:tc>
                <a:extLst>
                  <a:ext uri="{0D108BD9-81ED-4DB2-BD59-A6C34878D82A}">
                    <a16:rowId xmlns:a16="http://schemas.microsoft.com/office/drawing/2014/main" val="10014"/>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Sst, Shale,Siltstone,Limestone &amp; Conglomerate</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16910</a:t>
                      </a:r>
                    </a:p>
                  </a:txBody>
                  <a:tcPr marL="12700" marR="12700" marT="12700" anchor="ctr"/>
                </a:tc>
                <a:tc>
                  <a:txBody>
                    <a:bodyPr/>
                    <a:lstStyle/>
                    <a:p>
                      <a:pPr indent="0" algn="ctr">
                        <a:buNone/>
                      </a:pPr>
                      <a:endParaRPr lang="en-US" sz="1200" b="1">
                        <a:solidFill>
                          <a:srgbClr val="FF0000"/>
                        </a:solidFill>
                        <a:latin typeface="Times New Roman" panose="02020603050405020304" pitchFamily="18" charset="0"/>
                        <a:cs typeface="Times New Roman" panose="02020603050405020304" pitchFamily="18" charset="0"/>
                      </a:endParaRPr>
                    </a:p>
                  </a:txBody>
                  <a:tcPr marL="12700" marR="12700" marT="12700" anchor="b"/>
                </a:tc>
                <a:extLst>
                  <a:ext uri="{0D108BD9-81ED-4DB2-BD59-A6C34878D82A}">
                    <a16:rowId xmlns:a16="http://schemas.microsoft.com/office/drawing/2014/main" val="10015"/>
                  </a:ext>
                </a:extLst>
              </a:tr>
              <a:tr h="241300">
                <a:tc vMerge="1">
                  <a:txBody>
                    <a:bodyPr/>
                    <a:lstStyle/>
                    <a:p>
                      <a:endParaRPr lang="en-US"/>
                    </a:p>
                  </a:txBody>
                  <a:tcPr/>
                </a:tc>
                <a:tc>
                  <a:txBody>
                    <a:bodyPr/>
                    <a:lstStyle/>
                    <a:p>
                      <a:pPr indent="0" algn="ctr">
                        <a:buNone/>
                      </a:pPr>
                      <a:r>
                        <a:rPr lang="en-US" sz="1000" b="1">
                          <a:latin typeface="Times New Roman" panose="02020603050405020304" pitchFamily="18" charset="0"/>
                          <a:cs typeface="Times New Roman" panose="02020603050405020304" pitchFamily="18" charset="0"/>
                        </a:rPr>
                        <a:t>Undiff. Fluvial Sediments- Sand, Silt And Clay</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000">
                          <a:latin typeface="Times New Roman" panose="02020603050405020304" pitchFamily="18" charset="0"/>
                          <a:cs typeface="Times New Roman" panose="02020603050405020304" pitchFamily="18" charset="0"/>
                        </a:rPr>
                        <a:t>405151</a:t>
                      </a:r>
                    </a:p>
                  </a:txBody>
                  <a:tcPr marL="12700" marR="12700" marT="12700" anchor="ctr"/>
                </a:tc>
                <a:tc>
                  <a:txBody>
                    <a:bodyPr/>
                    <a:lstStyle/>
                    <a:p>
                      <a:pPr indent="0" algn="ctr">
                        <a:buNone/>
                      </a:pPr>
                      <a:endParaRPr lang="en-US" sz="1200" b="1">
                        <a:solidFill>
                          <a:srgbClr val="FF0000"/>
                        </a:solidFill>
                        <a:latin typeface="Times New Roman" panose="02020603050405020304" pitchFamily="18" charset="0"/>
                        <a:cs typeface="Times New Roman" panose="02020603050405020304" pitchFamily="18" charset="0"/>
                      </a:endParaRPr>
                    </a:p>
                  </a:txBody>
                  <a:tcPr marL="12700" marR="12700" marT="12700" anchor="b"/>
                </a:tc>
                <a:extLst>
                  <a:ext uri="{0D108BD9-81ED-4DB2-BD59-A6C34878D82A}">
                    <a16:rowId xmlns:a16="http://schemas.microsoft.com/office/drawing/2014/main" val="10016"/>
                  </a:ext>
                </a:extLst>
              </a:tr>
            </a:tbl>
          </a:graphicData>
        </a:graphic>
      </p:graphicFrame>
      <p:graphicFrame>
        <p:nvGraphicFramePr>
          <p:cNvPr id="13" name="Table 12"/>
          <p:cNvGraphicFramePr/>
          <p:nvPr/>
        </p:nvGraphicFramePr>
        <p:xfrm>
          <a:off x="775970" y="4934585"/>
          <a:ext cx="10916285" cy="1539240"/>
        </p:xfrm>
        <a:graphic>
          <a:graphicData uri="http://schemas.openxmlformats.org/drawingml/2006/table">
            <a:tbl>
              <a:tblPr>
                <a:tableStyleId>{D27102A9-8310-4765-A935-A1911B00CA55}</a:tableStyleId>
              </a:tblPr>
              <a:tblGrid>
                <a:gridCol w="1667510">
                  <a:extLst>
                    <a:ext uri="{9D8B030D-6E8A-4147-A177-3AD203B41FA5}">
                      <a16:colId xmlns:a16="http://schemas.microsoft.com/office/drawing/2014/main" val="20000"/>
                    </a:ext>
                  </a:extLst>
                </a:gridCol>
                <a:gridCol w="2995295">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3455670">
                  <a:extLst>
                    <a:ext uri="{9D8B030D-6E8A-4147-A177-3AD203B41FA5}">
                      <a16:colId xmlns:a16="http://schemas.microsoft.com/office/drawing/2014/main" val="20003"/>
                    </a:ext>
                  </a:extLst>
                </a:gridCol>
                <a:gridCol w="1151890">
                  <a:extLst>
                    <a:ext uri="{9D8B030D-6E8A-4147-A177-3AD203B41FA5}">
                      <a16:colId xmlns:a16="http://schemas.microsoft.com/office/drawing/2014/main" val="20004"/>
                    </a:ext>
                  </a:extLst>
                </a:gridCol>
              </a:tblGrid>
              <a:tr h="256540">
                <a:tc rowSpan="6">
                  <a:txBody>
                    <a:bodyPr/>
                    <a:lstStyle/>
                    <a:p>
                      <a:pPr indent="0" algn="ctr">
                        <a:buNone/>
                      </a:pPr>
                      <a:r>
                        <a:rPr lang="en-US" sz="1400" b="1">
                          <a:latin typeface="Times New Roman" panose="02020603050405020304" pitchFamily="18" charset="0"/>
                          <a:cs typeface="Times New Roman" panose="02020603050405020304" pitchFamily="18" charset="0"/>
                        </a:rPr>
                        <a:t>Slope (in degree)</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0-5</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2</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644664</a:t>
                      </a:r>
                    </a:p>
                  </a:txBody>
                  <a:tcPr marL="12700" marR="12700" marT="12700" anchor="ctr"/>
                </a:tc>
                <a:tc>
                  <a:txBody>
                    <a:bodyPr/>
                    <a:lstStyle/>
                    <a:p>
                      <a:pPr indent="0" algn="ctr">
                        <a:buNone/>
                      </a:pPr>
                      <a:r>
                        <a:rPr lang="en-US" sz="1200" b="1">
                          <a:solidFill>
                            <a:srgbClr val="FF0000"/>
                          </a:solidFill>
                          <a:latin typeface="Times New Roman" panose="02020603050405020304" pitchFamily="18" charset="0"/>
                          <a:cs typeface="Times New Roman" panose="02020603050405020304" pitchFamily="18" charset="0"/>
                        </a:rPr>
                        <a:t>-2.85 </a:t>
                      </a:r>
                    </a:p>
                  </a:txBody>
                  <a:tcPr marL="12700" marR="12700" marT="12700" anchor="ctr"/>
                </a:tc>
                <a:extLst>
                  <a:ext uri="{0D108BD9-81ED-4DB2-BD59-A6C34878D82A}">
                    <a16:rowId xmlns:a16="http://schemas.microsoft.com/office/drawing/2014/main" val="10000"/>
                  </a:ext>
                </a:extLst>
              </a:tr>
              <a:tr h="256540">
                <a:tc vMerge="1">
                  <a:txBody>
                    <a:bodyPr/>
                    <a:lstStyle/>
                    <a:p>
                      <a:endParaRPr lang="en-US"/>
                    </a:p>
                  </a:txBody>
                  <a:tcPr/>
                </a:tc>
                <a:tc>
                  <a:txBody>
                    <a:bodyPr/>
                    <a:lstStyle/>
                    <a:p>
                      <a:pPr indent="0" algn="ctr">
                        <a:buNone/>
                      </a:pPr>
                      <a:r>
                        <a:rPr lang="en-US" sz="1100" b="1">
                          <a:latin typeface="Times New Roman" panose="02020603050405020304" pitchFamily="18" charset="0"/>
                          <a:cs typeface="Times New Roman" panose="02020603050405020304" pitchFamily="18" charset="0"/>
                        </a:rPr>
                        <a:t>5-10</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5</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275247</a:t>
                      </a:r>
                    </a:p>
                  </a:txBody>
                  <a:tcPr marL="12700" marR="12700" marT="12700" anchor="ctr"/>
                </a:tc>
                <a:tc>
                  <a:txBody>
                    <a:bodyPr/>
                    <a:lstStyle/>
                    <a:p>
                      <a:pPr indent="0" algn="ctr">
                        <a:buNone/>
                      </a:pPr>
                      <a:r>
                        <a:rPr lang="en-US" sz="1200" b="1">
                          <a:solidFill>
                            <a:srgbClr val="FF0000"/>
                          </a:solidFill>
                          <a:latin typeface="Times New Roman" panose="02020603050405020304" pitchFamily="18" charset="0"/>
                          <a:cs typeface="Times New Roman" panose="02020603050405020304" pitchFamily="18" charset="0"/>
                        </a:rPr>
                        <a:t>-1.08 </a:t>
                      </a:r>
                    </a:p>
                  </a:txBody>
                  <a:tcPr marL="12700" marR="12700" marT="12700" anchor="ctr"/>
                </a:tc>
                <a:extLst>
                  <a:ext uri="{0D108BD9-81ED-4DB2-BD59-A6C34878D82A}">
                    <a16:rowId xmlns:a16="http://schemas.microsoft.com/office/drawing/2014/main" val="10001"/>
                  </a:ext>
                </a:extLst>
              </a:tr>
              <a:tr h="256540">
                <a:tc vMerge="1">
                  <a:txBody>
                    <a:bodyPr/>
                    <a:lstStyle/>
                    <a:p>
                      <a:endParaRPr lang="en-US"/>
                    </a:p>
                  </a:txBody>
                  <a:tcPr/>
                </a:tc>
                <a:tc>
                  <a:txBody>
                    <a:bodyPr/>
                    <a:lstStyle/>
                    <a:p>
                      <a:pPr indent="0" algn="ctr">
                        <a:buNone/>
                      </a:pPr>
                      <a:r>
                        <a:rPr lang="en-US" sz="1100" b="1">
                          <a:latin typeface="Times New Roman" panose="02020603050405020304" pitchFamily="18" charset="0"/>
                          <a:cs typeface="Times New Roman" panose="02020603050405020304" pitchFamily="18" charset="0"/>
                        </a:rPr>
                        <a:t>10-15</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7</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121610</a:t>
                      </a:r>
                    </a:p>
                  </a:txBody>
                  <a:tcPr marL="12700" marR="12700" marT="12700" anchor="ctr"/>
                </a:tc>
                <a:tc>
                  <a:txBody>
                    <a:bodyPr/>
                    <a:lstStyle/>
                    <a:p>
                      <a:pPr indent="0" algn="ctr">
                        <a:buNone/>
                      </a:pPr>
                      <a:r>
                        <a:rPr lang="en-US" sz="1200" b="1">
                          <a:solidFill>
                            <a:srgbClr val="FF0000"/>
                          </a:solidFill>
                          <a:latin typeface="Times New Roman" panose="02020603050405020304" pitchFamily="18" charset="0"/>
                          <a:cs typeface="Times New Roman" panose="02020603050405020304" pitchFamily="18" charset="0"/>
                        </a:rPr>
                        <a:t>0.07 </a:t>
                      </a:r>
                    </a:p>
                  </a:txBody>
                  <a:tcPr marL="12700" marR="12700" marT="12700" anchor="ctr"/>
                </a:tc>
                <a:extLst>
                  <a:ext uri="{0D108BD9-81ED-4DB2-BD59-A6C34878D82A}">
                    <a16:rowId xmlns:a16="http://schemas.microsoft.com/office/drawing/2014/main" val="10002"/>
                  </a:ext>
                </a:extLst>
              </a:tr>
              <a:tr h="256540">
                <a:tc vMerge="1">
                  <a:txBody>
                    <a:bodyPr/>
                    <a:lstStyle/>
                    <a:p>
                      <a:endParaRPr lang="en-US"/>
                    </a:p>
                  </a:txBody>
                  <a:tcPr/>
                </a:tc>
                <a:tc>
                  <a:txBody>
                    <a:bodyPr/>
                    <a:lstStyle/>
                    <a:p>
                      <a:pPr indent="0" algn="ctr">
                        <a:buNone/>
                      </a:pPr>
                      <a:r>
                        <a:rPr lang="en-US" sz="1100" b="1">
                          <a:latin typeface="Times New Roman" panose="02020603050405020304" pitchFamily="18" charset="0"/>
                          <a:cs typeface="Times New Roman" panose="02020603050405020304" pitchFamily="18" charset="0"/>
                        </a:rPr>
                        <a:t>15-25</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15</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133547</a:t>
                      </a:r>
                    </a:p>
                  </a:txBody>
                  <a:tcPr marL="12700" marR="12700" marT="12700" anchor="ctr"/>
                </a:tc>
                <a:tc>
                  <a:txBody>
                    <a:bodyPr/>
                    <a:lstStyle/>
                    <a:p>
                      <a:pPr indent="0" algn="ctr">
                        <a:buNone/>
                      </a:pPr>
                      <a:r>
                        <a:rPr lang="en-US" sz="1200" b="1">
                          <a:solidFill>
                            <a:srgbClr val="FF0000"/>
                          </a:solidFill>
                          <a:latin typeface="Times New Roman" panose="02020603050405020304" pitchFamily="18" charset="0"/>
                          <a:cs typeface="Times New Roman" panose="02020603050405020304" pitchFamily="18" charset="0"/>
                        </a:rPr>
                        <a:t>0.74 </a:t>
                      </a:r>
                    </a:p>
                  </a:txBody>
                  <a:tcPr marL="12700" marR="12700" marT="12700" anchor="ctr"/>
                </a:tc>
                <a:extLst>
                  <a:ext uri="{0D108BD9-81ED-4DB2-BD59-A6C34878D82A}">
                    <a16:rowId xmlns:a16="http://schemas.microsoft.com/office/drawing/2014/main" val="10003"/>
                  </a:ext>
                </a:extLst>
              </a:tr>
              <a:tr h="256540">
                <a:tc vMerge="1">
                  <a:txBody>
                    <a:bodyPr/>
                    <a:lstStyle/>
                    <a:p>
                      <a:endParaRPr lang="en-US"/>
                    </a:p>
                  </a:txBody>
                  <a:tcPr/>
                </a:tc>
                <a:tc>
                  <a:txBody>
                    <a:bodyPr/>
                    <a:lstStyle/>
                    <a:p>
                      <a:pPr indent="0" algn="ctr">
                        <a:buNone/>
                      </a:pPr>
                      <a:r>
                        <a:rPr lang="en-US" sz="1100" b="1">
                          <a:latin typeface="Times New Roman" panose="02020603050405020304" pitchFamily="18" charset="0"/>
                          <a:cs typeface="Times New Roman" panose="02020603050405020304" pitchFamily="18" charset="0"/>
                        </a:rPr>
                        <a:t>25-45</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37</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72240</a:t>
                      </a:r>
                    </a:p>
                  </a:txBody>
                  <a:tcPr marL="12700" marR="12700" marT="12700" anchor="ctr"/>
                </a:tc>
                <a:tc>
                  <a:txBody>
                    <a:bodyPr/>
                    <a:lstStyle/>
                    <a:p>
                      <a:pPr indent="0" algn="ctr">
                        <a:buNone/>
                      </a:pPr>
                      <a:r>
                        <a:rPr lang="en-US" sz="1200" b="1">
                          <a:solidFill>
                            <a:srgbClr val="FF0000"/>
                          </a:solidFill>
                          <a:latin typeface="Times New Roman" panose="02020603050405020304" pitchFamily="18" charset="0"/>
                          <a:cs typeface="Times New Roman" panose="02020603050405020304" pitchFamily="18" charset="0"/>
                        </a:rPr>
                        <a:t>2.26 </a:t>
                      </a:r>
                    </a:p>
                  </a:txBody>
                  <a:tcPr marL="12700" marR="12700" marT="12700" anchor="ctr"/>
                </a:tc>
                <a:extLst>
                  <a:ext uri="{0D108BD9-81ED-4DB2-BD59-A6C34878D82A}">
                    <a16:rowId xmlns:a16="http://schemas.microsoft.com/office/drawing/2014/main" val="10004"/>
                  </a:ext>
                </a:extLst>
              </a:tr>
              <a:tr h="256540">
                <a:tc vMerge="1">
                  <a:txBody>
                    <a:bodyPr/>
                    <a:lstStyle/>
                    <a:p>
                      <a:endParaRPr lang="en-US"/>
                    </a:p>
                  </a:txBody>
                  <a:tcPr/>
                </a:tc>
                <a:tc>
                  <a:txBody>
                    <a:bodyPr/>
                    <a:lstStyle/>
                    <a:p>
                      <a:pPr indent="0" algn="ctr">
                        <a:buNone/>
                      </a:pPr>
                      <a:r>
                        <a:rPr lang="en-US" sz="1100" b="1">
                          <a:latin typeface="Times New Roman" panose="02020603050405020304" pitchFamily="18" charset="0"/>
                          <a:cs typeface="Times New Roman" panose="02020603050405020304" pitchFamily="18" charset="0"/>
                        </a:rPr>
                        <a:t>&gt;45</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1</a:t>
                      </a:r>
                    </a:p>
                  </a:txBody>
                  <a:tcPr marL="12700" marR="12700" marT="12700" anchor="ctr"/>
                </a:tc>
                <a:tc>
                  <a:txBody>
                    <a:bodyPr/>
                    <a:lstStyle/>
                    <a:p>
                      <a:pPr indent="0" algn="ctr">
                        <a:buNone/>
                      </a:pPr>
                      <a:r>
                        <a:rPr lang="en-US" sz="1100">
                          <a:latin typeface="Times New Roman" panose="02020603050405020304" pitchFamily="18" charset="0"/>
                          <a:cs typeface="Times New Roman" panose="02020603050405020304" pitchFamily="18" charset="0"/>
                        </a:rPr>
                        <a:t>2678</a:t>
                      </a:r>
                    </a:p>
                  </a:txBody>
                  <a:tcPr marL="12700" marR="12700" marT="12700" anchor="ctr"/>
                </a:tc>
                <a:tc>
                  <a:txBody>
                    <a:bodyPr/>
                    <a:lstStyle/>
                    <a:p>
                      <a:pPr indent="0" algn="ctr">
                        <a:buNone/>
                      </a:pPr>
                      <a:r>
                        <a:rPr lang="en-US" sz="1200" b="1">
                          <a:solidFill>
                            <a:srgbClr val="FF0000"/>
                          </a:solidFill>
                          <a:latin typeface="Times New Roman" panose="02020603050405020304" pitchFamily="18" charset="0"/>
                          <a:cs typeface="Times New Roman" panose="02020603050405020304" pitchFamily="18" charset="0"/>
                        </a:rPr>
                        <a:t>1.94 </a:t>
                      </a:r>
                    </a:p>
                  </a:txBody>
                  <a:tcPr marL="12700" marR="12700" marT="12700" anchor="ctr"/>
                </a:tc>
                <a:extLst>
                  <a:ext uri="{0D108BD9-81ED-4DB2-BD59-A6C34878D82A}">
                    <a16:rowId xmlns:a16="http://schemas.microsoft.com/office/drawing/2014/main" val="10005"/>
                  </a:ext>
                </a:extLst>
              </a:tr>
            </a:tbl>
          </a:graphicData>
        </a:graphic>
      </p:graphicFrame>
      <p:sp>
        <p:nvSpPr>
          <p:cNvPr id="100" name="Text Box 99"/>
          <p:cNvSpPr txBox="1"/>
          <p:nvPr/>
        </p:nvSpPr>
        <p:spPr>
          <a:xfrm>
            <a:off x="1598295" y="0"/>
            <a:ext cx="9733280" cy="475615"/>
          </a:xfrm>
          <a:prstGeom prst="rect">
            <a:avLst/>
          </a:prstGeom>
          <a:noFill/>
          <a:ln w="9525">
            <a:noFill/>
          </a:ln>
        </p:spPr>
        <p:txBody>
          <a:bodyPr wrap="square">
            <a:spAutoFit/>
          </a:bodyPr>
          <a:lstStyle/>
          <a:p>
            <a:pPr indent="0"/>
            <a:r>
              <a:rPr lang="en-IN" altLang="en-US" b="1">
                <a:latin typeface="Times New Roman" panose="02020603050405020304" pitchFamily="18" charset="0"/>
                <a:cs typeface="Calibri" panose="020F0502020204030204" pitchFamily="34" charset="0"/>
              </a:rPr>
              <a:t>T</a:t>
            </a:r>
            <a:r>
              <a:rPr lang="en-US" b="1">
                <a:latin typeface="Times New Roman" panose="02020603050405020304" pitchFamily="18" charset="0"/>
                <a:cs typeface="Calibri" panose="020F0502020204030204" pitchFamily="34" charset="0"/>
              </a:rPr>
              <a:t>able 2.</a:t>
            </a:r>
            <a:r>
              <a:rPr lang="en-IN" altLang="en-US" b="1">
                <a:latin typeface="Times New Roman" panose="02020603050405020304" pitchFamily="18" charset="0"/>
                <a:cs typeface="Calibri" panose="020F0502020204030204" pitchFamily="34" charset="0"/>
              </a:rPr>
              <a:t> </a:t>
            </a:r>
            <a:r>
              <a:rPr lang="en-IN" altLang="en-US">
                <a:latin typeface="Times New Roman" panose="02020603050405020304" pitchFamily="18" charset="0"/>
                <a:cs typeface="Calibri" panose="020F0502020204030204" pitchFamily="34" charset="0"/>
              </a:rPr>
              <a:t>Calculation of </a:t>
            </a:r>
            <a:r>
              <a:rPr lang="en-US">
                <a:solidFill>
                  <a:srgbClr val="000000"/>
                </a:solidFill>
                <a:latin typeface="Times New Roman" panose="02020603050405020304" pitchFamily="18" charset="0"/>
              </a:rPr>
              <a:t>LSI</a:t>
            </a:r>
            <a:r>
              <a:rPr lang="en-IN" altLang="en-US">
                <a:solidFill>
                  <a:srgbClr val="000000"/>
                </a:solidFill>
                <a:latin typeface="Times New Roman" panose="02020603050405020304" pitchFamily="18" charset="0"/>
              </a:rPr>
              <a:t> </a:t>
            </a:r>
            <a:r>
              <a:rPr lang="en-US">
                <a:solidFill>
                  <a:srgbClr val="000000"/>
                </a:solidFill>
                <a:latin typeface="Times New Roman" panose="02020603050405020304" pitchFamily="18" charset="0"/>
              </a:rPr>
              <a:t>values for landslide related factors</a:t>
            </a:r>
            <a:r>
              <a:rPr lang="en-US" sz="2500">
                <a:latin typeface="Times New Roman" panose="02020603050405020304" pitchFamily="18" charset="0"/>
                <a:cs typeface="Calibri" panose="020F0502020204030204" pitchFamily="34" charset="0"/>
              </a:rPr>
              <a:t> </a:t>
            </a:r>
            <a:r>
              <a:rPr lang="en-US" sz="2500" b="0">
                <a:latin typeface="Times New Roman" panose="02020603050405020304" pitchFamily="18" charset="0"/>
                <a:cs typeface="Calibri" panose="020F0502020204030204" pitchFamily="34"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445770" y="352425"/>
          <a:ext cx="11278235" cy="6250940"/>
        </p:xfrm>
        <a:graphic>
          <a:graphicData uri="http://schemas.openxmlformats.org/drawingml/2006/table">
            <a:tbl>
              <a:tblPr>
                <a:tableStyleId>{D27102A9-8310-4765-A935-A1911B00CA55}</a:tableStyleId>
              </a:tblPr>
              <a:tblGrid>
                <a:gridCol w="1722120">
                  <a:extLst>
                    <a:ext uri="{9D8B030D-6E8A-4147-A177-3AD203B41FA5}">
                      <a16:colId xmlns:a16="http://schemas.microsoft.com/office/drawing/2014/main" val="20000"/>
                    </a:ext>
                  </a:extLst>
                </a:gridCol>
                <a:gridCol w="3095625">
                  <a:extLst>
                    <a:ext uri="{9D8B030D-6E8A-4147-A177-3AD203B41FA5}">
                      <a16:colId xmlns:a16="http://schemas.microsoft.com/office/drawing/2014/main" val="20001"/>
                    </a:ext>
                  </a:extLst>
                </a:gridCol>
                <a:gridCol w="1699895">
                  <a:extLst>
                    <a:ext uri="{9D8B030D-6E8A-4147-A177-3AD203B41FA5}">
                      <a16:colId xmlns:a16="http://schemas.microsoft.com/office/drawing/2014/main" val="20002"/>
                    </a:ext>
                  </a:extLst>
                </a:gridCol>
                <a:gridCol w="2924175">
                  <a:extLst>
                    <a:ext uri="{9D8B030D-6E8A-4147-A177-3AD203B41FA5}">
                      <a16:colId xmlns:a16="http://schemas.microsoft.com/office/drawing/2014/main" val="20003"/>
                    </a:ext>
                  </a:extLst>
                </a:gridCol>
                <a:gridCol w="1836420">
                  <a:extLst>
                    <a:ext uri="{9D8B030D-6E8A-4147-A177-3AD203B41FA5}">
                      <a16:colId xmlns:a16="http://schemas.microsoft.com/office/drawing/2014/main" val="20004"/>
                    </a:ext>
                  </a:extLst>
                </a:gridCol>
              </a:tblGrid>
              <a:tr h="240665">
                <a:tc rowSpan="7">
                  <a:txBody>
                    <a:bodyPr/>
                    <a:lstStyle/>
                    <a:p>
                      <a:pPr indent="0" algn="ctr">
                        <a:buNone/>
                      </a:pPr>
                      <a:r>
                        <a:rPr lang="en-US" sz="1400" b="1">
                          <a:latin typeface="Times New Roman" panose="02020603050405020304" pitchFamily="18" charset="0"/>
                          <a:cs typeface="Times New Roman" panose="02020603050405020304" pitchFamily="18" charset="0"/>
                        </a:rPr>
                        <a:t>Lineaments Buffer  (in m)</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0-50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4</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10953</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1.92 </a:t>
                      </a:r>
                    </a:p>
                  </a:txBody>
                  <a:tcPr marL="12700" marR="12700" marT="12700" anchor="ctr"/>
                </a:tc>
                <a:extLst>
                  <a:ext uri="{0D108BD9-81ED-4DB2-BD59-A6C34878D82A}">
                    <a16:rowId xmlns:a16="http://schemas.microsoft.com/office/drawing/2014/main" val="10000"/>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50-100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3</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11832</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1.55 </a:t>
                      </a:r>
                    </a:p>
                  </a:txBody>
                  <a:tcPr marL="12700" marR="12700" marT="12700" anchor="ctr"/>
                </a:tc>
                <a:extLst>
                  <a:ext uri="{0D108BD9-81ED-4DB2-BD59-A6C34878D82A}">
                    <a16:rowId xmlns:a16="http://schemas.microsoft.com/office/drawing/2014/main" val="10001"/>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100-300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6</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51646</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0.77 </a:t>
                      </a:r>
                    </a:p>
                  </a:txBody>
                  <a:tcPr marL="12700" marR="12700" marT="12700" anchor="ctr"/>
                </a:tc>
                <a:extLst>
                  <a:ext uri="{0D108BD9-81ED-4DB2-BD59-A6C34878D82A}">
                    <a16:rowId xmlns:a16="http://schemas.microsoft.com/office/drawing/2014/main" val="10002"/>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300-500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4</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50891</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0.38 </a:t>
                      </a:r>
                    </a:p>
                  </a:txBody>
                  <a:tcPr marL="12700" marR="12700" marT="12700" anchor="ctr"/>
                </a:tc>
                <a:extLst>
                  <a:ext uri="{0D108BD9-81ED-4DB2-BD59-A6C34878D82A}">
                    <a16:rowId xmlns:a16="http://schemas.microsoft.com/office/drawing/2014/main" val="10003"/>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500-1000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11</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132640</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0.44 </a:t>
                      </a:r>
                    </a:p>
                  </a:txBody>
                  <a:tcPr marL="12700" marR="12700" marT="12700" anchor="ctr"/>
                </a:tc>
                <a:extLst>
                  <a:ext uri="{0D108BD9-81ED-4DB2-BD59-A6C34878D82A}">
                    <a16:rowId xmlns:a16="http://schemas.microsoft.com/office/drawing/2014/main" val="10004"/>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1000-3000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24</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466137</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-0.04 </a:t>
                      </a:r>
                    </a:p>
                  </a:txBody>
                  <a:tcPr marL="12700" marR="12700" marT="12700" anchor="ctr"/>
                </a:tc>
                <a:extLst>
                  <a:ext uri="{0D108BD9-81ED-4DB2-BD59-A6C34878D82A}">
                    <a16:rowId xmlns:a16="http://schemas.microsoft.com/office/drawing/2014/main" val="10005"/>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&gt;3000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15</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525582</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-0.63 </a:t>
                      </a:r>
                    </a:p>
                  </a:txBody>
                  <a:tcPr marL="12700" marR="12700" marT="12700" anchor="ctr"/>
                </a:tc>
                <a:extLst>
                  <a:ext uri="{0D108BD9-81ED-4DB2-BD59-A6C34878D82A}">
                    <a16:rowId xmlns:a16="http://schemas.microsoft.com/office/drawing/2014/main" val="10006"/>
                  </a:ext>
                </a:extLst>
              </a:tr>
              <a:tr h="240665">
                <a:tc rowSpan="5">
                  <a:txBody>
                    <a:bodyPr/>
                    <a:lstStyle/>
                    <a:p>
                      <a:pPr indent="0" algn="ctr">
                        <a:buNone/>
                      </a:pPr>
                      <a:r>
                        <a:rPr lang="en-US" sz="1400" b="1">
                          <a:latin typeface="Times New Roman" panose="02020603050405020304" pitchFamily="18" charset="0"/>
                          <a:cs typeface="Times New Roman" panose="02020603050405020304" pitchFamily="18" charset="0"/>
                        </a:rPr>
                        <a:t>LULC</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Agriciultural Land</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5</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372836</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-1.40 </a:t>
                      </a:r>
                    </a:p>
                  </a:txBody>
                  <a:tcPr marL="12700" marR="12700" marT="12700" anchor="ctr"/>
                </a:tc>
                <a:extLst>
                  <a:ext uri="{0D108BD9-81ED-4DB2-BD59-A6C34878D82A}">
                    <a16:rowId xmlns:a16="http://schemas.microsoft.com/office/drawing/2014/main" val="10007"/>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Forest</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57</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653583</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0.47 </a:t>
                      </a:r>
                    </a:p>
                  </a:txBody>
                  <a:tcPr marL="12700" marR="12700" marT="12700" anchor="ctr"/>
                </a:tc>
                <a:extLst>
                  <a:ext uri="{0D108BD9-81ED-4DB2-BD59-A6C34878D82A}">
                    <a16:rowId xmlns:a16="http://schemas.microsoft.com/office/drawing/2014/main" val="10008"/>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Built Up Area</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2</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66624</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-0.60 </a:t>
                      </a:r>
                    </a:p>
                  </a:txBody>
                  <a:tcPr marL="12700" marR="12700" marT="12700" anchor="ctr"/>
                </a:tc>
                <a:extLst>
                  <a:ext uri="{0D108BD9-81ED-4DB2-BD59-A6C34878D82A}">
                    <a16:rowId xmlns:a16="http://schemas.microsoft.com/office/drawing/2014/main" val="10009"/>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Waterbodies</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53587</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-1.07 </a:t>
                      </a:r>
                    </a:p>
                  </a:txBody>
                  <a:tcPr marL="12700" marR="12700" marT="12700" anchor="ctr"/>
                </a:tc>
                <a:extLst>
                  <a:ext uri="{0D108BD9-81ED-4DB2-BD59-A6C34878D82A}">
                    <a16:rowId xmlns:a16="http://schemas.microsoft.com/office/drawing/2014/main" val="10010"/>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Wastelands</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2</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80907</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-0.79 </a:t>
                      </a:r>
                    </a:p>
                  </a:txBody>
                  <a:tcPr marL="12700" marR="12700" marT="12700" anchor="ctr"/>
                </a:tc>
                <a:extLst>
                  <a:ext uri="{0D108BD9-81ED-4DB2-BD59-A6C34878D82A}">
                    <a16:rowId xmlns:a16="http://schemas.microsoft.com/office/drawing/2014/main" val="10011"/>
                  </a:ext>
                </a:extLst>
              </a:tr>
              <a:tr h="240665">
                <a:tc rowSpan="6">
                  <a:txBody>
                    <a:bodyPr/>
                    <a:lstStyle/>
                    <a:p>
                      <a:pPr indent="0" algn="ctr">
                        <a:buNone/>
                      </a:pPr>
                      <a:r>
                        <a:rPr lang="en-US" sz="1400" b="1">
                          <a:latin typeface="Times New Roman" panose="02020603050405020304" pitchFamily="18" charset="0"/>
                          <a:cs typeface="Times New Roman" panose="02020603050405020304" pitchFamily="18" charset="0"/>
                        </a:rPr>
                        <a:t>road Buffer (in m)</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0-100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50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39839</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3.15 </a:t>
                      </a:r>
                    </a:p>
                  </a:txBody>
                  <a:tcPr marL="12700" marR="12700" marT="12700" anchor="ctr"/>
                </a:tc>
                <a:extLst>
                  <a:ext uri="{0D108BD9-81ED-4DB2-BD59-A6C34878D82A}">
                    <a16:rowId xmlns:a16="http://schemas.microsoft.com/office/drawing/2014/main" val="10012"/>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100-300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8</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77115</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0.66 </a:t>
                      </a:r>
                    </a:p>
                  </a:txBody>
                  <a:tcPr marL="12700" marR="12700" marT="12700" anchor="ctr"/>
                </a:tc>
                <a:extLst>
                  <a:ext uri="{0D108BD9-81ED-4DB2-BD59-A6C34878D82A}">
                    <a16:rowId xmlns:a16="http://schemas.microsoft.com/office/drawing/2014/main" val="10013"/>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300-500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3</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72100</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-0.25 </a:t>
                      </a:r>
                    </a:p>
                  </a:txBody>
                  <a:tcPr marL="12700" marR="12700" marT="12700" anchor="ctr"/>
                </a:tc>
                <a:extLst>
                  <a:ext uri="{0D108BD9-81ED-4DB2-BD59-A6C34878D82A}">
                    <a16:rowId xmlns:a16="http://schemas.microsoft.com/office/drawing/2014/main" val="10014"/>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500-700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69635</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-1.32 </a:t>
                      </a:r>
                    </a:p>
                  </a:txBody>
                  <a:tcPr marL="12700" marR="12700" marT="12700" anchor="ctr"/>
                </a:tc>
                <a:extLst>
                  <a:ext uri="{0D108BD9-81ED-4DB2-BD59-A6C34878D82A}">
                    <a16:rowId xmlns:a16="http://schemas.microsoft.com/office/drawing/2014/main" val="10015"/>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700-1000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107093</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-1.75 </a:t>
                      </a:r>
                    </a:p>
                  </a:txBody>
                  <a:tcPr marL="12700" marR="12700" marT="12700" anchor="ctr"/>
                </a:tc>
                <a:extLst>
                  <a:ext uri="{0D108BD9-81ED-4DB2-BD59-A6C34878D82A}">
                    <a16:rowId xmlns:a16="http://schemas.microsoft.com/office/drawing/2014/main" val="10016"/>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&gt;1000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4</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883127</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-2.47 </a:t>
                      </a:r>
                    </a:p>
                  </a:txBody>
                  <a:tcPr marL="12700" marR="12700" marT="12700" anchor="ctr"/>
                </a:tc>
                <a:extLst>
                  <a:ext uri="{0D108BD9-81ED-4DB2-BD59-A6C34878D82A}">
                    <a16:rowId xmlns:a16="http://schemas.microsoft.com/office/drawing/2014/main" val="10017"/>
                  </a:ext>
                </a:extLst>
              </a:tr>
              <a:tr h="240665">
                <a:tc rowSpan="5">
                  <a:txBody>
                    <a:bodyPr/>
                    <a:lstStyle/>
                    <a:p>
                      <a:pPr indent="0" algn="ctr">
                        <a:buNone/>
                      </a:pPr>
                      <a:r>
                        <a:rPr lang="en-US" sz="1400" b="1">
                          <a:latin typeface="Times New Roman" panose="02020603050405020304" pitchFamily="18" charset="0"/>
                          <a:cs typeface="Times New Roman" panose="02020603050405020304" pitchFamily="18" charset="0"/>
                        </a:rPr>
                        <a:t>Rainfall (mm)</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2,302.70 - 2,506.64</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66598</a:t>
                      </a:r>
                    </a:p>
                  </a:txBody>
                  <a:tcPr marL="12700" marR="12700" marT="12700" anchor="ctr"/>
                </a:tc>
                <a:tc>
                  <a:txBody>
                    <a:bodyPr/>
                    <a:lstStyle/>
                    <a:p>
                      <a:pPr indent="0" algn="ctr">
                        <a:buNone/>
                      </a:pPr>
                      <a:endParaRPr lang="en-US" sz="1400">
                        <a:solidFill>
                          <a:srgbClr val="FF0000"/>
                        </a:solidFill>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18"/>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2,506.64 - 2,710.59</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128818</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-1.93 </a:t>
                      </a:r>
                    </a:p>
                  </a:txBody>
                  <a:tcPr marL="12700" marR="12700" marT="12700" anchor="ctr"/>
                </a:tc>
                <a:extLst>
                  <a:ext uri="{0D108BD9-81ED-4DB2-BD59-A6C34878D82A}">
                    <a16:rowId xmlns:a16="http://schemas.microsoft.com/office/drawing/2014/main" val="10019"/>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2,710.59 - 2,914.54</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1</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369558</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-2.99 </a:t>
                      </a:r>
                    </a:p>
                  </a:txBody>
                  <a:tcPr marL="12700" marR="12700" marT="12700" anchor="ctr"/>
                </a:tc>
                <a:extLst>
                  <a:ext uri="{0D108BD9-81ED-4DB2-BD59-A6C34878D82A}">
                    <a16:rowId xmlns:a16="http://schemas.microsoft.com/office/drawing/2014/main" val="10020"/>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2,914.54 - 3,118.48</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6</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458270</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-1.41 </a:t>
                      </a:r>
                    </a:p>
                  </a:txBody>
                  <a:tcPr marL="12700" marR="12700" marT="12700" anchor="ctr"/>
                </a:tc>
                <a:extLst>
                  <a:ext uri="{0D108BD9-81ED-4DB2-BD59-A6C34878D82A}">
                    <a16:rowId xmlns:a16="http://schemas.microsoft.com/office/drawing/2014/main" val="10021"/>
                  </a:ext>
                </a:extLst>
              </a:tr>
              <a:tr h="240665">
                <a:tc vMerge="1">
                  <a:txBody>
                    <a:bodyPr/>
                    <a:lstStyle/>
                    <a:p>
                      <a:endParaRPr lang="en-US"/>
                    </a:p>
                  </a:txBody>
                  <a:tcPr/>
                </a:tc>
                <a:tc>
                  <a:txBody>
                    <a:bodyPr/>
                    <a:lstStyle/>
                    <a:p>
                      <a:pPr indent="0" algn="ctr">
                        <a:buNone/>
                      </a:pPr>
                      <a:r>
                        <a:rPr lang="en-US" sz="1400">
                          <a:latin typeface="Times New Roman" panose="02020603050405020304" pitchFamily="18" charset="0"/>
                          <a:cs typeface="Times New Roman" panose="02020603050405020304" pitchFamily="18" charset="0"/>
                        </a:rPr>
                        <a:t>3,118.48 - 3,322.43</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59</a:t>
                      </a:r>
                    </a:p>
                  </a:txBody>
                  <a:tcPr marL="12700" marR="12700" marT="12700" anchor="ctr"/>
                </a:tc>
                <a:tc>
                  <a:txBody>
                    <a:bodyPr/>
                    <a:lstStyle/>
                    <a:p>
                      <a:pPr indent="0" algn="ctr">
                        <a:buNone/>
                      </a:pPr>
                      <a:r>
                        <a:rPr lang="en-US" sz="1400">
                          <a:latin typeface="Times New Roman" panose="02020603050405020304" pitchFamily="18" charset="0"/>
                          <a:cs typeface="Times New Roman" panose="02020603050405020304" pitchFamily="18" charset="0"/>
                        </a:rPr>
                        <a:t>226461</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1.58 </a:t>
                      </a:r>
                    </a:p>
                  </a:txBody>
                  <a:tcPr marL="12700" marR="12700" marT="12700" anchor="ctr"/>
                </a:tc>
                <a:extLst>
                  <a:ext uri="{0D108BD9-81ED-4DB2-BD59-A6C34878D82A}">
                    <a16:rowId xmlns:a16="http://schemas.microsoft.com/office/drawing/2014/main" val="1002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half" idx="1"/>
          </p:nvPr>
        </p:nvGraphicFramePr>
        <p:xfrm>
          <a:off x="700405" y="98425"/>
          <a:ext cx="10735945" cy="3774440"/>
        </p:xfrm>
        <a:graphic>
          <a:graphicData uri="http://schemas.openxmlformats.org/drawingml/2006/table">
            <a:tbl>
              <a:tblPr>
                <a:tableStyleId>{D27102A9-8310-4765-A935-A1911B00CA55}</a:tableStyleId>
              </a:tblPr>
              <a:tblGrid>
                <a:gridCol w="1640205">
                  <a:extLst>
                    <a:ext uri="{9D8B030D-6E8A-4147-A177-3AD203B41FA5}">
                      <a16:colId xmlns:a16="http://schemas.microsoft.com/office/drawing/2014/main" val="20000"/>
                    </a:ext>
                  </a:extLst>
                </a:gridCol>
                <a:gridCol w="2945130">
                  <a:extLst>
                    <a:ext uri="{9D8B030D-6E8A-4147-A177-3AD203B41FA5}">
                      <a16:colId xmlns:a16="http://schemas.microsoft.com/office/drawing/2014/main" val="20001"/>
                    </a:ext>
                  </a:extLst>
                </a:gridCol>
                <a:gridCol w="1619250">
                  <a:extLst>
                    <a:ext uri="{9D8B030D-6E8A-4147-A177-3AD203B41FA5}">
                      <a16:colId xmlns:a16="http://schemas.microsoft.com/office/drawing/2014/main" val="20002"/>
                    </a:ext>
                  </a:extLst>
                </a:gridCol>
                <a:gridCol w="2783840">
                  <a:extLst>
                    <a:ext uri="{9D8B030D-6E8A-4147-A177-3AD203B41FA5}">
                      <a16:colId xmlns:a16="http://schemas.microsoft.com/office/drawing/2014/main" val="20003"/>
                    </a:ext>
                  </a:extLst>
                </a:gridCol>
                <a:gridCol w="1747520">
                  <a:extLst>
                    <a:ext uri="{9D8B030D-6E8A-4147-A177-3AD203B41FA5}">
                      <a16:colId xmlns:a16="http://schemas.microsoft.com/office/drawing/2014/main" val="20004"/>
                    </a:ext>
                  </a:extLst>
                </a:gridCol>
              </a:tblGrid>
              <a:tr h="241300">
                <a:tc rowSpan="10">
                  <a:txBody>
                    <a:bodyPr/>
                    <a:lstStyle/>
                    <a:p>
                      <a:pPr indent="0" algn="ctr">
                        <a:buNone/>
                      </a:pPr>
                      <a:r>
                        <a:rPr lang="en-US" sz="1400" b="1">
                          <a:latin typeface="Times New Roman" panose="02020603050405020304" pitchFamily="18" charset="0"/>
                          <a:cs typeface="Times New Roman" panose="02020603050405020304" pitchFamily="18" charset="0"/>
                        </a:rPr>
                        <a:t>Aspect</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Flat </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0</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10815</a:t>
                      </a:r>
                    </a:p>
                  </a:txBody>
                  <a:tcPr marL="12700" marR="12700" marT="12700" anchor="ctr"/>
                </a:tc>
                <a:tc>
                  <a:txBody>
                    <a:bodyPr/>
                    <a:lstStyle/>
                    <a:p>
                      <a:pPr indent="0" algn="ctr">
                        <a:buNone/>
                      </a:pPr>
                      <a:endParaRPr lang="en-US" sz="1200">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00"/>
                  </a:ext>
                </a:extLst>
              </a:tr>
              <a:tr h="271780">
                <a:tc vMerge="1">
                  <a:txBody>
                    <a:bodyPr/>
                    <a:lstStyle/>
                    <a:p>
                      <a:endParaRPr lang="en-US"/>
                    </a:p>
                  </a:txBody>
                  <a:tcPr/>
                </a:tc>
                <a:tc>
                  <a:txBody>
                    <a:bodyPr/>
                    <a:lstStyle/>
                    <a:p>
                      <a:pPr indent="0" algn="ctr">
                        <a:buNone/>
                      </a:pPr>
                      <a:r>
                        <a:rPr lang="en-US" sz="1200">
                          <a:latin typeface="Times New Roman" panose="02020603050405020304" pitchFamily="18" charset="0"/>
                          <a:cs typeface="Times New Roman" panose="02020603050405020304" pitchFamily="18" charset="0"/>
                        </a:rPr>
                        <a:t>North</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2</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87805</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-0.86 </a:t>
                      </a:r>
                    </a:p>
                  </a:txBody>
                  <a:tcPr marL="12700" marR="12700" marT="12700" anchor="ctr"/>
                </a:tc>
                <a:extLst>
                  <a:ext uri="{0D108BD9-81ED-4DB2-BD59-A6C34878D82A}">
                    <a16:rowId xmlns:a16="http://schemas.microsoft.com/office/drawing/2014/main" val="10001"/>
                  </a:ext>
                </a:extLst>
              </a:tr>
              <a:tr h="271780">
                <a:tc vMerge="1">
                  <a:txBody>
                    <a:bodyPr/>
                    <a:lstStyle/>
                    <a:p>
                      <a:endParaRPr lang="en-US"/>
                    </a:p>
                  </a:txBody>
                  <a:tcPr/>
                </a:tc>
                <a:tc>
                  <a:txBody>
                    <a:bodyPr/>
                    <a:lstStyle/>
                    <a:p>
                      <a:pPr indent="0" algn="ctr">
                        <a:buNone/>
                      </a:pPr>
                      <a:r>
                        <a:rPr lang="en-US" sz="1200">
                          <a:latin typeface="Times New Roman" panose="02020603050405020304" pitchFamily="18" charset="0"/>
                          <a:cs typeface="Times New Roman" panose="02020603050405020304" pitchFamily="18" charset="0"/>
                        </a:rPr>
                        <a:t>Northeast</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4</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148825</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-0.69 </a:t>
                      </a:r>
                    </a:p>
                  </a:txBody>
                  <a:tcPr marL="12700" marR="12700" marT="12700" anchor="ctr"/>
                </a:tc>
                <a:extLst>
                  <a:ext uri="{0D108BD9-81ED-4DB2-BD59-A6C34878D82A}">
                    <a16:rowId xmlns:a16="http://schemas.microsoft.com/office/drawing/2014/main" val="10002"/>
                  </a:ext>
                </a:extLst>
              </a:tr>
              <a:tr h="271780">
                <a:tc vMerge="1">
                  <a:txBody>
                    <a:bodyPr/>
                    <a:lstStyle/>
                    <a:p>
                      <a:endParaRPr lang="en-US"/>
                    </a:p>
                  </a:txBody>
                  <a:tcPr/>
                </a:tc>
                <a:tc>
                  <a:txBody>
                    <a:bodyPr/>
                    <a:lstStyle/>
                    <a:p>
                      <a:pPr indent="0" algn="ctr">
                        <a:buNone/>
                      </a:pPr>
                      <a:r>
                        <a:rPr lang="en-US" sz="1200">
                          <a:latin typeface="Times New Roman" panose="02020603050405020304" pitchFamily="18" charset="0"/>
                          <a:cs typeface="Times New Roman" panose="02020603050405020304" pitchFamily="18" charset="0"/>
                        </a:rPr>
                        <a:t>East</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9</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5233</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3.46 </a:t>
                      </a:r>
                    </a:p>
                  </a:txBody>
                  <a:tcPr marL="12700" marR="12700" marT="12700" anchor="ctr"/>
                </a:tc>
                <a:extLst>
                  <a:ext uri="{0D108BD9-81ED-4DB2-BD59-A6C34878D82A}">
                    <a16:rowId xmlns:a16="http://schemas.microsoft.com/office/drawing/2014/main" val="10003"/>
                  </a:ext>
                </a:extLst>
              </a:tr>
              <a:tr h="271780">
                <a:tc vMerge="1">
                  <a:txBody>
                    <a:bodyPr/>
                    <a:lstStyle/>
                    <a:p>
                      <a:endParaRPr lang="en-US"/>
                    </a:p>
                  </a:txBody>
                  <a:tcPr/>
                </a:tc>
                <a:tc>
                  <a:txBody>
                    <a:bodyPr/>
                    <a:lstStyle/>
                    <a:p>
                      <a:pPr indent="0" algn="ctr">
                        <a:buNone/>
                      </a:pPr>
                      <a:r>
                        <a:rPr lang="en-US" sz="1200">
                          <a:latin typeface="Times New Roman" panose="02020603050405020304" pitchFamily="18" charset="0"/>
                          <a:cs typeface="Times New Roman" panose="02020603050405020304" pitchFamily="18" charset="0"/>
                        </a:rPr>
                        <a:t>Southeast</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10</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180914</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0.03 </a:t>
                      </a:r>
                    </a:p>
                  </a:txBody>
                  <a:tcPr marL="12700" marR="12700" marT="12700" anchor="ctr"/>
                </a:tc>
                <a:extLst>
                  <a:ext uri="{0D108BD9-81ED-4DB2-BD59-A6C34878D82A}">
                    <a16:rowId xmlns:a16="http://schemas.microsoft.com/office/drawing/2014/main" val="10004"/>
                  </a:ext>
                </a:extLst>
              </a:tr>
              <a:tr h="271780">
                <a:tc vMerge="1">
                  <a:txBody>
                    <a:bodyPr/>
                    <a:lstStyle/>
                    <a:p>
                      <a:endParaRPr lang="en-US"/>
                    </a:p>
                  </a:txBody>
                  <a:tcPr/>
                </a:tc>
                <a:tc>
                  <a:txBody>
                    <a:bodyPr/>
                    <a:lstStyle/>
                    <a:p>
                      <a:pPr indent="0" algn="ctr">
                        <a:buNone/>
                      </a:pPr>
                      <a:r>
                        <a:rPr lang="en-US" sz="1200">
                          <a:latin typeface="Times New Roman" panose="02020603050405020304" pitchFamily="18" charset="0"/>
                          <a:cs typeface="Times New Roman" panose="02020603050405020304" pitchFamily="18" charset="0"/>
                        </a:rPr>
                        <a:t>South</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16</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187553</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0.46 </a:t>
                      </a:r>
                    </a:p>
                  </a:txBody>
                  <a:tcPr marL="12700" marR="12700" marT="12700" anchor="ctr"/>
                </a:tc>
                <a:extLst>
                  <a:ext uri="{0D108BD9-81ED-4DB2-BD59-A6C34878D82A}">
                    <a16:rowId xmlns:a16="http://schemas.microsoft.com/office/drawing/2014/main" val="10005"/>
                  </a:ext>
                </a:extLst>
              </a:tr>
              <a:tr h="271780">
                <a:tc vMerge="1">
                  <a:txBody>
                    <a:bodyPr/>
                    <a:lstStyle/>
                    <a:p>
                      <a:endParaRPr lang="en-US"/>
                    </a:p>
                  </a:txBody>
                  <a:tcPr/>
                </a:tc>
                <a:tc>
                  <a:txBody>
                    <a:bodyPr/>
                    <a:lstStyle/>
                    <a:p>
                      <a:pPr indent="0" algn="ctr">
                        <a:buNone/>
                      </a:pPr>
                      <a:r>
                        <a:rPr lang="en-US" sz="1200">
                          <a:latin typeface="Times New Roman" panose="02020603050405020304" pitchFamily="18" charset="0"/>
                          <a:cs typeface="Times New Roman" panose="02020603050405020304" pitchFamily="18" charset="0"/>
                        </a:rPr>
                        <a:t>Southwest</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13</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188601</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0.25 </a:t>
                      </a:r>
                    </a:p>
                  </a:txBody>
                  <a:tcPr marL="12700" marR="12700" marT="12700" anchor="ctr"/>
                </a:tc>
                <a:extLst>
                  <a:ext uri="{0D108BD9-81ED-4DB2-BD59-A6C34878D82A}">
                    <a16:rowId xmlns:a16="http://schemas.microsoft.com/office/drawing/2014/main" val="10006"/>
                  </a:ext>
                </a:extLst>
              </a:tr>
              <a:tr h="271780">
                <a:tc vMerge="1">
                  <a:txBody>
                    <a:bodyPr/>
                    <a:lstStyle/>
                    <a:p>
                      <a:endParaRPr lang="en-US"/>
                    </a:p>
                  </a:txBody>
                  <a:tcPr/>
                </a:tc>
                <a:tc>
                  <a:txBody>
                    <a:bodyPr/>
                    <a:lstStyle/>
                    <a:p>
                      <a:pPr indent="0" algn="ctr">
                        <a:buNone/>
                      </a:pPr>
                      <a:r>
                        <a:rPr lang="en-US" sz="1200">
                          <a:latin typeface="Times New Roman" panose="02020603050405020304" pitchFamily="18" charset="0"/>
                          <a:cs typeface="Times New Roman" panose="02020603050405020304" pitchFamily="18" charset="0"/>
                        </a:rPr>
                        <a:t>West</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7</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175550</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-0.30 </a:t>
                      </a:r>
                    </a:p>
                  </a:txBody>
                  <a:tcPr marL="12700" marR="12700" marT="12700" anchor="ctr"/>
                </a:tc>
                <a:extLst>
                  <a:ext uri="{0D108BD9-81ED-4DB2-BD59-A6C34878D82A}">
                    <a16:rowId xmlns:a16="http://schemas.microsoft.com/office/drawing/2014/main" val="10007"/>
                  </a:ext>
                </a:extLst>
              </a:tr>
              <a:tr h="271780">
                <a:tc vMerge="1">
                  <a:txBody>
                    <a:bodyPr/>
                    <a:lstStyle/>
                    <a:p>
                      <a:endParaRPr lang="en-US"/>
                    </a:p>
                  </a:txBody>
                  <a:tcPr/>
                </a:tc>
                <a:tc>
                  <a:txBody>
                    <a:bodyPr/>
                    <a:lstStyle/>
                    <a:p>
                      <a:pPr indent="0" algn="ctr">
                        <a:buNone/>
                      </a:pPr>
                      <a:r>
                        <a:rPr lang="en-US" sz="1200">
                          <a:latin typeface="Times New Roman" panose="02020603050405020304" pitchFamily="18" charset="0"/>
                          <a:cs typeface="Times New Roman" panose="02020603050405020304" pitchFamily="18" charset="0"/>
                        </a:rPr>
                        <a:t>Northwest</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6</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174888</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-0.45 </a:t>
                      </a:r>
                    </a:p>
                  </a:txBody>
                  <a:tcPr marL="12700" marR="12700" marT="12700" anchor="ctr"/>
                </a:tc>
                <a:extLst>
                  <a:ext uri="{0D108BD9-81ED-4DB2-BD59-A6C34878D82A}">
                    <a16:rowId xmlns:a16="http://schemas.microsoft.com/office/drawing/2014/main" val="10008"/>
                  </a:ext>
                </a:extLst>
              </a:tr>
              <a:tr h="271780">
                <a:tc vMerge="1">
                  <a:txBody>
                    <a:bodyPr/>
                    <a:lstStyle/>
                    <a:p>
                      <a:endParaRPr lang="en-US"/>
                    </a:p>
                  </a:txBody>
                  <a:tcPr/>
                </a:tc>
                <a:tc>
                  <a:txBody>
                    <a:bodyPr/>
                    <a:lstStyle/>
                    <a:p>
                      <a:pPr indent="0" algn="ctr">
                        <a:buNone/>
                      </a:pPr>
                      <a:r>
                        <a:rPr lang="en-US" sz="1200">
                          <a:latin typeface="Times New Roman" panose="02020603050405020304" pitchFamily="18" charset="0"/>
                          <a:cs typeface="Times New Roman" panose="02020603050405020304" pitchFamily="18" charset="0"/>
                        </a:rPr>
                        <a:t>North</a:t>
                      </a:r>
                    </a:p>
                  </a:txBody>
                  <a:tcPr marL="12700" marR="12700" marT="12700" anchor="ctr"/>
                </a:tc>
                <a:tc>
                  <a:txBody>
                    <a:bodyPr/>
                    <a:lstStyle/>
                    <a:p>
                      <a:pPr indent="0" algn="ctr">
                        <a:buNone/>
                      </a:pPr>
                      <a:endParaRPr lang="en-US" sz="1200">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84840</a:t>
                      </a:r>
                    </a:p>
                  </a:txBody>
                  <a:tcPr marL="12700" marR="12700" marT="12700" anchor="ctr"/>
                </a:tc>
                <a:tc>
                  <a:txBody>
                    <a:bodyPr/>
                    <a:lstStyle/>
                    <a:p>
                      <a:pPr indent="0" algn="ctr">
                        <a:buNone/>
                      </a:pPr>
                      <a:endParaRPr lang="en-US" sz="1400">
                        <a:solidFill>
                          <a:srgbClr val="FF0000"/>
                        </a:solidFill>
                        <a:latin typeface="Times New Roman" panose="02020603050405020304" pitchFamily="18" charset="0"/>
                        <a:cs typeface="Times New Roman" panose="02020603050405020304" pitchFamily="18" charset="0"/>
                      </a:endParaRPr>
                    </a:p>
                  </a:txBody>
                  <a:tcPr marL="12700" marR="12700" marT="12700" anchor="ctr"/>
                </a:tc>
                <a:extLst>
                  <a:ext uri="{0D108BD9-81ED-4DB2-BD59-A6C34878D82A}">
                    <a16:rowId xmlns:a16="http://schemas.microsoft.com/office/drawing/2014/main" val="10009"/>
                  </a:ext>
                </a:extLst>
              </a:tr>
              <a:tr h="271780">
                <a:tc>
                  <a:txBody>
                    <a:bodyPr/>
                    <a:lstStyle/>
                    <a:p>
                      <a:pPr indent="0" algn="ctr">
                        <a:buNone/>
                      </a:pPr>
                      <a:r>
                        <a:rPr lang="en-US" sz="1400" b="1">
                          <a:latin typeface="Times New Roman" panose="02020603050405020304" pitchFamily="18" charset="0"/>
                          <a:cs typeface="Times New Roman" panose="02020603050405020304" pitchFamily="18" charset="0"/>
                        </a:rPr>
                        <a:t>Soil</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Sandy Clay Loam</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10</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171014</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0.06 </a:t>
                      </a:r>
                    </a:p>
                  </a:txBody>
                  <a:tcPr marL="12700" marR="12700" marT="12700" anchor="ctr"/>
                </a:tc>
                <a:extLst>
                  <a:ext uri="{0D108BD9-81ED-4DB2-BD59-A6C34878D82A}">
                    <a16:rowId xmlns:a16="http://schemas.microsoft.com/office/drawing/2014/main" val="10010"/>
                  </a:ext>
                </a:extLst>
              </a:tr>
              <a:tr h="271780">
                <a:tc>
                  <a:txBody>
                    <a:bodyPr/>
                    <a:lstStyle/>
                    <a:p>
                      <a:pPr indent="0" algn="ctr">
                        <a:buNone/>
                      </a:pPr>
                      <a:endParaRPr lang="en-US" sz="1400" b="1">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Clay Loam</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2</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69306</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-0.65 </a:t>
                      </a:r>
                    </a:p>
                  </a:txBody>
                  <a:tcPr marL="12700" marR="12700" marT="12700" anchor="ctr"/>
                </a:tc>
                <a:extLst>
                  <a:ext uri="{0D108BD9-81ED-4DB2-BD59-A6C34878D82A}">
                    <a16:rowId xmlns:a16="http://schemas.microsoft.com/office/drawing/2014/main" val="10011"/>
                  </a:ext>
                </a:extLst>
              </a:tr>
              <a:tr h="271780">
                <a:tc>
                  <a:txBody>
                    <a:bodyPr/>
                    <a:lstStyle/>
                    <a:p>
                      <a:pPr indent="0" algn="ctr">
                        <a:buNone/>
                      </a:pPr>
                      <a:endParaRPr lang="en-US" sz="1400" b="1">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Loam</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7</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269557</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-0.75 </a:t>
                      </a:r>
                    </a:p>
                  </a:txBody>
                  <a:tcPr marL="12700" marR="12700" marT="12700" anchor="ctr"/>
                </a:tc>
                <a:extLst>
                  <a:ext uri="{0D108BD9-81ED-4DB2-BD59-A6C34878D82A}">
                    <a16:rowId xmlns:a16="http://schemas.microsoft.com/office/drawing/2014/main" val="10012"/>
                  </a:ext>
                </a:extLst>
              </a:tr>
              <a:tr h="271780">
                <a:tc>
                  <a:txBody>
                    <a:bodyPr/>
                    <a:lstStyle/>
                    <a:p>
                      <a:pPr indent="0" algn="ctr">
                        <a:buNone/>
                      </a:pPr>
                      <a:endParaRPr lang="en-US" sz="1400" b="1">
                        <a:latin typeface="Times New Roman" panose="02020603050405020304" pitchFamily="18" charset="0"/>
                        <a:cs typeface="Times New Roman" panose="02020603050405020304" pitchFamily="18" charset="0"/>
                      </a:endParaRP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Clay</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50</a:t>
                      </a:r>
                    </a:p>
                  </a:txBody>
                  <a:tcPr marL="12700" marR="12700" marT="12700" anchor="ctr"/>
                </a:tc>
                <a:tc>
                  <a:txBody>
                    <a:bodyPr/>
                    <a:lstStyle/>
                    <a:p>
                      <a:pPr indent="0" algn="ctr">
                        <a:buNone/>
                      </a:pPr>
                      <a:r>
                        <a:rPr lang="en-US" sz="1200">
                          <a:latin typeface="Times New Roman" panose="02020603050405020304" pitchFamily="18" charset="0"/>
                          <a:cs typeface="Times New Roman" panose="02020603050405020304" pitchFamily="18" charset="0"/>
                        </a:rPr>
                        <a:t>740407</a:t>
                      </a:r>
                    </a:p>
                  </a:txBody>
                  <a:tcPr marL="12700" marR="12700" marT="12700" anchor="ctr"/>
                </a:tc>
                <a:tc>
                  <a:txBody>
                    <a:bodyPr/>
                    <a:lstStyle/>
                    <a:p>
                      <a:pPr indent="0" algn="ctr">
                        <a:buNone/>
                      </a:pPr>
                      <a:r>
                        <a:rPr lang="en-US" sz="1400">
                          <a:solidFill>
                            <a:srgbClr val="FF0000"/>
                          </a:solidFill>
                          <a:latin typeface="Times New Roman" panose="02020603050405020304" pitchFamily="18" charset="0"/>
                          <a:cs typeface="Times New Roman" panose="02020603050405020304" pitchFamily="18" charset="0"/>
                        </a:rPr>
                        <a:t>0.20 </a:t>
                      </a:r>
                    </a:p>
                  </a:txBody>
                  <a:tcPr marL="12700" marR="12700" marT="12700" anchor="ctr"/>
                </a:tc>
                <a:extLst>
                  <a:ext uri="{0D108BD9-81ED-4DB2-BD59-A6C34878D82A}">
                    <a16:rowId xmlns:a16="http://schemas.microsoft.com/office/drawing/2014/main" val="10013"/>
                  </a:ext>
                </a:extLst>
              </a:tr>
            </a:tbl>
          </a:graphicData>
        </a:graphic>
      </p:graphicFrame>
      <p:graphicFrame>
        <p:nvGraphicFramePr>
          <p:cNvPr id="6" name="Content Placeholder 5"/>
          <p:cNvGraphicFramePr>
            <a:graphicFrameLocks noGrp="1"/>
          </p:cNvGraphicFramePr>
          <p:nvPr>
            <p:ph sz="half" idx="2"/>
          </p:nvPr>
        </p:nvGraphicFramePr>
        <p:xfrm>
          <a:off x="984885" y="4264025"/>
          <a:ext cx="10451465" cy="2478405"/>
        </p:xfrm>
        <a:graphic>
          <a:graphicData uri="http://schemas.openxmlformats.org/drawingml/2006/table">
            <a:tbl>
              <a:tblPr>
                <a:tableStyleId>{21E4AEA4-8DFA-4A89-87EB-49C32662AFE0}</a:tableStyleId>
              </a:tblPr>
              <a:tblGrid>
                <a:gridCol w="3213735">
                  <a:extLst>
                    <a:ext uri="{9D8B030D-6E8A-4147-A177-3AD203B41FA5}">
                      <a16:colId xmlns:a16="http://schemas.microsoft.com/office/drawing/2014/main" val="20000"/>
                    </a:ext>
                  </a:extLst>
                </a:gridCol>
                <a:gridCol w="1878965">
                  <a:extLst>
                    <a:ext uri="{9D8B030D-6E8A-4147-A177-3AD203B41FA5}">
                      <a16:colId xmlns:a16="http://schemas.microsoft.com/office/drawing/2014/main" val="20001"/>
                    </a:ext>
                  </a:extLst>
                </a:gridCol>
                <a:gridCol w="1786255">
                  <a:extLst>
                    <a:ext uri="{9D8B030D-6E8A-4147-A177-3AD203B41FA5}">
                      <a16:colId xmlns:a16="http://schemas.microsoft.com/office/drawing/2014/main" val="20002"/>
                    </a:ext>
                  </a:extLst>
                </a:gridCol>
                <a:gridCol w="1785620">
                  <a:extLst>
                    <a:ext uri="{9D8B030D-6E8A-4147-A177-3AD203B41FA5}">
                      <a16:colId xmlns:a16="http://schemas.microsoft.com/office/drawing/2014/main" val="20003"/>
                    </a:ext>
                  </a:extLst>
                </a:gridCol>
                <a:gridCol w="1786890">
                  <a:extLst>
                    <a:ext uri="{9D8B030D-6E8A-4147-A177-3AD203B41FA5}">
                      <a16:colId xmlns:a16="http://schemas.microsoft.com/office/drawing/2014/main" val="20004"/>
                    </a:ext>
                  </a:extLst>
                </a:gridCol>
              </a:tblGrid>
              <a:tr h="271780">
                <a:tc>
                  <a:txBody>
                    <a:bodyPr/>
                    <a:lstStyle/>
                    <a:p>
                      <a:pPr indent="0" algn="ctr">
                        <a:buNone/>
                      </a:pPr>
                      <a:r>
                        <a:rPr lang="en-US" sz="1600" b="1">
                          <a:latin typeface="Times New Roman" panose="02020603050405020304" pitchFamily="18" charset="0"/>
                          <a:cs typeface="Times New Roman" panose="02020603050405020304" pitchFamily="18" charset="0"/>
                        </a:rPr>
                        <a:t>Factor Classes</a:t>
                      </a:r>
                    </a:p>
                  </a:txBody>
                  <a:tcPr marL="12700" marR="12700" marT="12700" anchor="ctr"/>
                </a:tc>
                <a:tc>
                  <a:txBody>
                    <a:bodyPr/>
                    <a:lstStyle/>
                    <a:p>
                      <a:pPr indent="0" algn="ctr">
                        <a:buNone/>
                      </a:pPr>
                      <a:r>
                        <a:rPr lang="en-US" sz="1200" b="1">
                          <a:latin typeface="Times New Roman" panose="02020603050405020304" pitchFamily="18" charset="0"/>
                          <a:cs typeface="Times New Roman" panose="02020603050405020304" pitchFamily="18" charset="0"/>
                        </a:rPr>
                        <a:t>Min</a:t>
                      </a:r>
                    </a:p>
                  </a:txBody>
                  <a:tcPr marL="12700" marR="12700" marT="12700" anchor="ctr"/>
                </a:tc>
                <a:tc>
                  <a:txBody>
                    <a:bodyPr/>
                    <a:lstStyle/>
                    <a:p>
                      <a:pPr indent="0" algn="ctr">
                        <a:buNone/>
                      </a:pPr>
                      <a:r>
                        <a:rPr lang="en-US" sz="1200" b="1">
                          <a:latin typeface="Times New Roman" panose="02020603050405020304" pitchFamily="18" charset="0"/>
                          <a:cs typeface="Times New Roman" panose="02020603050405020304" pitchFamily="18" charset="0"/>
                        </a:rPr>
                        <a:t>Max</a:t>
                      </a:r>
                    </a:p>
                  </a:txBody>
                  <a:tcPr marL="12700" marR="12700" marT="12700" anchor="ctr"/>
                </a:tc>
                <a:tc>
                  <a:txBody>
                    <a:bodyPr/>
                    <a:lstStyle/>
                    <a:p>
                      <a:pPr indent="0" algn="ctr">
                        <a:buNone/>
                      </a:pPr>
                      <a:r>
                        <a:rPr lang="en-US" sz="1200" b="1">
                          <a:latin typeface="Times New Roman" panose="02020603050405020304" pitchFamily="18" charset="0"/>
                          <a:cs typeface="Times New Roman" panose="02020603050405020304" pitchFamily="18" charset="0"/>
                        </a:rPr>
                        <a:t>Range</a:t>
                      </a:r>
                    </a:p>
                  </a:txBody>
                  <a:tcPr marL="12700" marR="12700" marT="12700" anchor="ctr"/>
                </a:tc>
                <a:tc>
                  <a:txBody>
                    <a:bodyPr/>
                    <a:lstStyle/>
                    <a:p>
                      <a:pPr indent="0" algn="ctr">
                        <a:buNone/>
                      </a:pPr>
                      <a:r>
                        <a:rPr lang="en-US" sz="1200" b="1">
                          <a:latin typeface="Times New Roman" panose="02020603050405020304" pitchFamily="18" charset="0"/>
                          <a:cs typeface="Times New Roman" panose="02020603050405020304" pitchFamily="18" charset="0"/>
                        </a:rPr>
                        <a:t>SD</a:t>
                      </a:r>
                    </a:p>
                  </a:txBody>
                  <a:tcPr marL="12700" marR="12700" marT="12700" anchor="ctr"/>
                </a:tc>
                <a:extLst>
                  <a:ext uri="{0D108BD9-81ED-4DB2-BD59-A6C34878D82A}">
                    <a16:rowId xmlns:a16="http://schemas.microsoft.com/office/drawing/2014/main" val="10000"/>
                  </a:ext>
                </a:extLst>
              </a:tr>
              <a:tr h="273685">
                <a:tc>
                  <a:txBody>
                    <a:bodyPr/>
                    <a:lstStyle/>
                    <a:p>
                      <a:pPr indent="0">
                        <a:buNone/>
                      </a:pPr>
                      <a:r>
                        <a:rPr lang="en-US" sz="1400">
                          <a:latin typeface="Times New Roman" panose="02020603050405020304" pitchFamily="18" charset="0"/>
                          <a:cs typeface="Times New Roman" panose="02020603050405020304" pitchFamily="18" charset="0"/>
                        </a:rPr>
                        <a:t>Lithology</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-1.56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2.57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4.13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1.72 </a:t>
                      </a:r>
                    </a:p>
                  </a:txBody>
                  <a:tcPr marL="12700" marR="12700" marT="12700" anchor="ctr"/>
                </a:tc>
                <a:extLst>
                  <a:ext uri="{0D108BD9-81ED-4DB2-BD59-A6C34878D82A}">
                    <a16:rowId xmlns:a16="http://schemas.microsoft.com/office/drawing/2014/main" val="10001"/>
                  </a:ext>
                </a:extLst>
              </a:tr>
              <a:tr h="271780">
                <a:tc>
                  <a:txBody>
                    <a:bodyPr/>
                    <a:lstStyle/>
                    <a:p>
                      <a:pPr indent="0">
                        <a:buNone/>
                      </a:pPr>
                      <a:r>
                        <a:rPr lang="en-US" sz="1400">
                          <a:latin typeface="Times New Roman" panose="02020603050405020304" pitchFamily="18" charset="0"/>
                          <a:cs typeface="Times New Roman" panose="02020603050405020304" pitchFamily="18" charset="0"/>
                        </a:rPr>
                        <a:t>Slope (in degree)</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-2.85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2.26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5.11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1.92 </a:t>
                      </a:r>
                    </a:p>
                  </a:txBody>
                  <a:tcPr marL="12700" marR="12700" marT="12700" anchor="ctr"/>
                </a:tc>
                <a:extLst>
                  <a:ext uri="{0D108BD9-81ED-4DB2-BD59-A6C34878D82A}">
                    <a16:rowId xmlns:a16="http://schemas.microsoft.com/office/drawing/2014/main" val="10002"/>
                  </a:ext>
                </a:extLst>
              </a:tr>
              <a:tr h="271780">
                <a:tc>
                  <a:txBody>
                    <a:bodyPr/>
                    <a:lstStyle/>
                    <a:p>
                      <a:pPr indent="0">
                        <a:buNone/>
                      </a:pPr>
                      <a:r>
                        <a:rPr lang="en-US" sz="1400">
                          <a:latin typeface="Times New Roman" panose="02020603050405020304" pitchFamily="18" charset="0"/>
                          <a:cs typeface="Times New Roman" panose="02020603050405020304" pitchFamily="18" charset="0"/>
                        </a:rPr>
                        <a:t>Lineaments Buffer  (in km)</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-0.63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1.92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2.55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0.88 </a:t>
                      </a:r>
                    </a:p>
                  </a:txBody>
                  <a:tcPr marL="12700" marR="12700" marT="12700" anchor="ctr"/>
                </a:tc>
                <a:extLst>
                  <a:ext uri="{0D108BD9-81ED-4DB2-BD59-A6C34878D82A}">
                    <a16:rowId xmlns:a16="http://schemas.microsoft.com/office/drawing/2014/main" val="10003"/>
                  </a:ext>
                </a:extLst>
              </a:tr>
              <a:tr h="271780">
                <a:tc>
                  <a:txBody>
                    <a:bodyPr/>
                    <a:lstStyle/>
                    <a:p>
                      <a:pPr indent="0">
                        <a:buNone/>
                      </a:pPr>
                      <a:r>
                        <a:rPr lang="en-US" sz="1400">
                          <a:latin typeface="Times New Roman" panose="02020603050405020304" pitchFamily="18" charset="0"/>
                          <a:cs typeface="Times New Roman" panose="02020603050405020304" pitchFamily="18" charset="0"/>
                        </a:rPr>
                        <a:t>LULC</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-1.40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0.47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1.87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0.71 </a:t>
                      </a:r>
                    </a:p>
                  </a:txBody>
                  <a:tcPr marL="12700" marR="12700" marT="12700" anchor="ctr"/>
                </a:tc>
                <a:extLst>
                  <a:ext uri="{0D108BD9-81ED-4DB2-BD59-A6C34878D82A}">
                    <a16:rowId xmlns:a16="http://schemas.microsoft.com/office/drawing/2014/main" val="10004"/>
                  </a:ext>
                </a:extLst>
              </a:tr>
              <a:tr h="271780">
                <a:tc>
                  <a:txBody>
                    <a:bodyPr/>
                    <a:lstStyle/>
                    <a:p>
                      <a:pPr indent="0">
                        <a:buNone/>
                      </a:pPr>
                      <a:r>
                        <a:rPr lang="en-US" sz="1400">
                          <a:latin typeface="Times New Roman" panose="02020603050405020304" pitchFamily="18" charset="0"/>
                          <a:cs typeface="Times New Roman" panose="02020603050405020304" pitchFamily="18" charset="0"/>
                        </a:rPr>
                        <a:t>Road Buffer (in km)</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-2.47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3.15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5.62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2.03 </a:t>
                      </a:r>
                    </a:p>
                  </a:txBody>
                  <a:tcPr marL="12700" marR="12700" marT="12700" anchor="ctr"/>
                </a:tc>
                <a:extLst>
                  <a:ext uri="{0D108BD9-81ED-4DB2-BD59-A6C34878D82A}">
                    <a16:rowId xmlns:a16="http://schemas.microsoft.com/office/drawing/2014/main" val="10005"/>
                  </a:ext>
                </a:extLst>
              </a:tr>
              <a:tr h="271780">
                <a:tc>
                  <a:txBody>
                    <a:bodyPr/>
                    <a:lstStyle/>
                    <a:p>
                      <a:pPr indent="0">
                        <a:buNone/>
                      </a:pPr>
                      <a:r>
                        <a:rPr lang="en-US" sz="1400">
                          <a:latin typeface="Times New Roman" panose="02020603050405020304" pitchFamily="18" charset="0"/>
                          <a:cs typeface="Times New Roman" panose="02020603050405020304" pitchFamily="18" charset="0"/>
                        </a:rPr>
                        <a:t>Rainfall (mm)</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-2.99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1.58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4.57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1.96 </a:t>
                      </a:r>
                    </a:p>
                  </a:txBody>
                  <a:tcPr marL="12700" marR="12700" marT="12700" anchor="ctr"/>
                </a:tc>
                <a:extLst>
                  <a:ext uri="{0D108BD9-81ED-4DB2-BD59-A6C34878D82A}">
                    <a16:rowId xmlns:a16="http://schemas.microsoft.com/office/drawing/2014/main" val="10006"/>
                  </a:ext>
                </a:extLst>
              </a:tr>
              <a:tr h="271780">
                <a:tc>
                  <a:txBody>
                    <a:bodyPr/>
                    <a:lstStyle/>
                    <a:p>
                      <a:pPr indent="0">
                        <a:buNone/>
                      </a:pPr>
                      <a:r>
                        <a:rPr lang="en-US" sz="1400">
                          <a:latin typeface="Times New Roman" panose="02020603050405020304" pitchFamily="18" charset="0"/>
                          <a:cs typeface="Times New Roman" panose="02020603050405020304" pitchFamily="18" charset="0"/>
                        </a:rPr>
                        <a:t>Aspect</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-0.86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3.46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4.32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1.38 </a:t>
                      </a:r>
                    </a:p>
                  </a:txBody>
                  <a:tcPr marL="12700" marR="12700" marT="12700" anchor="ctr"/>
                </a:tc>
                <a:extLst>
                  <a:ext uri="{0D108BD9-81ED-4DB2-BD59-A6C34878D82A}">
                    <a16:rowId xmlns:a16="http://schemas.microsoft.com/office/drawing/2014/main" val="10007"/>
                  </a:ext>
                </a:extLst>
              </a:tr>
              <a:tr h="271780">
                <a:tc>
                  <a:txBody>
                    <a:bodyPr/>
                    <a:lstStyle/>
                    <a:p>
                      <a:pPr indent="0">
                        <a:buNone/>
                      </a:pPr>
                      <a:r>
                        <a:rPr lang="en-US" sz="1400">
                          <a:latin typeface="Times New Roman" panose="02020603050405020304" pitchFamily="18" charset="0"/>
                          <a:cs typeface="Times New Roman" panose="02020603050405020304" pitchFamily="18" charset="0"/>
                        </a:rPr>
                        <a:t>soil</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-0.75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0.20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0.96 </a:t>
                      </a:r>
                    </a:p>
                  </a:txBody>
                  <a:tcPr marL="12700" marR="12700" marT="12700" anchor="ctr"/>
                </a:tc>
                <a:tc>
                  <a:txBody>
                    <a:bodyPr/>
                    <a:lstStyle/>
                    <a:p>
                      <a:pPr indent="0" algn="ctr">
                        <a:buNone/>
                      </a:pPr>
                      <a:r>
                        <a:rPr lang="en-US" sz="1100" b="1">
                          <a:latin typeface="Times New Roman" panose="02020603050405020304" pitchFamily="18" charset="0"/>
                          <a:cs typeface="Times New Roman" panose="02020603050405020304" pitchFamily="18" charset="0"/>
                        </a:rPr>
                        <a:t>0.49 </a:t>
                      </a:r>
                    </a:p>
                  </a:txBody>
                  <a:tcPr marL="12700" marR="12700" marT="12700" anchor="ctr"/>
                </a:tc>
                <a:extLst>
                  <a:ext uri="{0D108BD9-81ED-4DB2-BD59-A6C34878D82A}">
                    <a16:rowId xmlns:a16="http://schemas.microsoft.com/office/drawing/2014/main" val="10008"/>
                  </a:ext>
                </a:extLst>
              </a:tr>
            </a:tbl>
          </a:graphicData>
        </a:graphic>
      </p:graphicFrame>
      <p:sp>
        <p:nvSpPr>
          <p:cNvPr id="100" name="Text Box 99"/>
          <p:cNvSpPr txBox="1"/>
          <p:nvPr/>
        </p:nvSpPr>
        <p:spPr>
          <a:xfrm>
            <a:off x="842645" y="3957320"/>
            <a:ext cx="8142605" cy="306705"/>
          </a:xfrm>
          <a:prstGeom prst="rect">
            <a:avLst/>
          </a:prstGeom>
          <a:noFill/>
          <a:ln w="9525">
            <a:noFill/>
          </a:ln>
        </p:spPr>
        <p:txBody>
          <a:bodyPr wrap="square">
            <a:spAutoFit/>
          </a:bodyPr>
          <a:lstStyle/>
          <a:p>
            <a:pPr indent="0"/>
            <a:r>
              <a:rPr lang="en-US" sz="1400" b="1">
                <a:solidFill>
                  <a:srgbClr val="000000"/>
                </a:solidFill>
                <a:latin typeface="Times New Roman" panose="02020603050405020304" pitchFamily="18" charset="0"/>
                <a:cs typeface="Calibri" panose="020F0502020204030204" pitchFamily="34" charset="0"/>
              </a:rPr>
              <a:t>Table 3:</a:t>
            </a:r>
            <a:r>
              <a:rPr lang="en-US" sz="1400" b="0">
                <a:solidFill>
                  <a:srgbClr val="000000"/>
                </a:solidFill>
                <a:latin typeface="Times New Roman" panose="02020603050405020304" pitchFamily="18" charset="0"/>
                <a:cs typeface="Calibri" panose="020F0502020204030204" pitchFamily="34" charset="0"/>
              </a:rPr>
              <a:t> Landslide susceptibility index (LSI) properties of the conditional factors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339725" y="367030"/>
            <a:ext cx="11692255" cy="5950585"/>
          </a:xfrm>
          <a:prstGeom prst="rect">
            <a:avLst/>
          </a:prstGeom>
        </p:spPr>
      </p:pic>
      <p:sp>
        <p:nvSpPr>
          <p:cNvPr id="14" name="Text Box 13"/>
          <p:cNvSpPr txBox="1"/>
          <p:nvPr/>
        </p:nvSpPr>
        <p:spPr>
          <a:xfrm>
            <a:off x="142240" y="0"/>
            <a:ext cx="7992110" cy="521970"/>
          </a:xfrm>
          <a:prstGeom prst="rect">
            <a:avLst/>
          </a:prstGeom>
          <a:solidFill>
            <a:schemeClr val="bg1"/>
          </a:solidFill>
        </p:spPr>
        <p:txBody>
          <a:bodyPr wrap="square" rtlCol="0">
            <a:noAutofit/>
          </a:bodyPr>
          <a:lstStyle/>
          <a:p>
            <a:r>
              <a:rPr lang="en-IN" altLang="en-US" sz="2800" b="1">
                <a:latin typeface="Times New Roman" panose="02020603050405020304" pitchFamily="18" charset="0"/>
                <a:cs typeface="Times New Roman" panose="02020603050405020304" pitchFamily="18" charset="0"/>
              </a:rPr>
              <a:t>Result: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172720"/>
            <a:ext cx="10515600" cy="1325563"/>
          </a:xfrm>
        </p:spPr>
        <p:txBody>
          <a:bodyPr/>
          <a:lstStyle/>
          <a:p>
            <a:r>
              <a:rPr lang="en-IN" b="1" dirty="0">
                <a:latin typeface="Times New Roman" panose="02020603050405020304" pitchFamily="18" charset="0"/>
                <a:cs typeface="Times New Roman" panose="02020603050405020304" pitchFamily="18" charset="0"/>
              </a:rPr>
              <a:t>Results and Discussion:</a:t>
            </a:r>
          </a:p>
        </p:txBody>
      </p:sp>
      <p:sp>
        <p:nvSpPr>
          <p:cNvPr id="3" name="Content Placeholder 2"/>
          <p:cNvSpPr>
            <a:spLocks noGrp="1"/>
          </p:cNvSpPr>
          <p:nvPr>
            <p:ph idx="1"/>
          </p:nvPr>
        </p:nvSpPr>
        <p:spPr>
          <a:xfrm>
            <a:off x="446405" y="1243965"/>
            <a:ext cx="11298555" cy="5194300"/>
          </a:xfrm>
        </p:spPr>
        <p:txBody>
          <a:bodyPr>
            <a:normAutofit lnSpcReduction="10000"/>
          </a:bodyPr>
          <a:lstStyle/>
          <a:p>
            <a:pPr algn="just"/>
            <a:r>
              <a:rPr lang="en-US" sz="2200" b="0" i="0" dirty="0">
                <a:solidFill>
                  <a:srgbClr val="000000"/>
                </a:solidFill>
                <a:effectLst/>
                <a:latin typeface="Times New Roman" panose="02020603050405020304" pitchFamily="18" charset="0"/>
                <a:cs typeface="Times New Roman" panose="02020603050405020304" pitchFamily="18" charset="0"/>
              </a:rPr>
              <a:t>The results of the statistical analysis are </a:t>
            </a:r>
            <a:r>
              <a:rPr lang="en-US" sz="2200" b="0" i="0" dirty="0" err="1">
                <a:solidFill>
                  <a:srgbClr val="000000"/>
                </a:solidFill>
                <a:effectLst/>
                <a:latin typeface="Times New Roman" panose="02020603050405020304" pitchFamily="18" charset="0"/>
                <a:cs typeface="Times New Roman" panose="02020603050405020304" pitchFamily="18" charset="0"/>
              </a:rPr>
              <a:t>summarised</a:t>
            </a:r>
            <a:r>
              <a:rPr lang="en-US" sz="2200" b="0" i="0" dirty="0">
                <a:solidFill>
                  <a:srgbClr val="000000"/>
                </a:solidFill>
                <a:effectLst/>
                <a:latin typeface="Times New Roman" panose="02020603050405020304" pitchFamily="18" charset="0"/>
                <a:cs typeface="Times New Roman" panose="02020603050405020304" pitchFamily="18" charset="0"/>
              </a:rPr>
              <a:t> in Tables </a:t>
            </a:r>
            <a:r>
              <a:rPr lang="en-US" sz="2200" b="0" i="0" dirty="0">
                <a:solidFill>
                  <a:srgbClr val="0000FF"/>
                </a:solidFill>
                <a:effectLst/>
                <a:latin typeface="Times New Roman" panose="02020603050405020304" pitchFamily="18" charset="0"/>
                <a:cs typeface="Times New Roman" panose="02020603050405020304" pitchFamily="18" charset="0"/>
              </a:rPr>
              <a:t>2(a), 2(b) </a:t>
            </a:r>
            <a:r>
              <a:rPr lang="en-US" sz="2200" b="0" i="0" dirty="0">
                <a:solidFill>
                  <a:srgbClr val="000000"/>
                </a:solidFill>
                <a:effectLst/>
                <a:latin typeface="Times New Roman" panose="02020603050405020304" pitchFamily="18" charset="0"/>
                <a:cs typeface="Times New Roman" panose="02020603050405020304" pitchFamily="18" charset="0"/>
              </a:rPr>
              <a:t>and </a:t>
            </a:r>
            <a:r>
              <a:rPr lang="en-US" sz="2200" b="0" i="0" dirty="0">
                <a:solidFill>
                  <a:srgbClr val="0000FF"/>
                </a:solidFill>
                <a:effectLst/>
                <a:latin typeface="Times New Roman" panose="02020603050405020304" pitchFamily="18" charset="0"/>
                <a:cs typeface="Times New Roman" panose="02020603050405020304" pitchFamily="18" charset="0"/>
              </a:rPr>
              <a:t>3</a:t>
            </a:r>
            <a:r>
              <a:rPr lang="en-US" sz="2200" b="0" i="0" dirty="0">
                <a:solidFill>
                  <a:srgbClr val="000000"/>
                </a:solidFill>
                <a:effectLst/>
                <a:latin typeface="Times New Roman" panose="02020603050405020304" pitchFamily="18" charset="0"/>
                <a:cs typeface="Times New Roman" panose="02020603050405020304" pitchFamily="18" charset="0"/>
              </a:rPr>
              <a:t>. The parameters with the strongest effect on landslide occurrence were aspect (</a:t>
            </a:r>
            <a:r>
              <a:rPr lang="en-US" sz="2200" b="0" i="0" dirty="0" err="1">
                <a:solidFill>
                  <a:srgbClr val="000000"/>
                </a:solidFill>
                <a:effectLst/>
                <a:latin typeface="Times New Roman" panose="02020603050405020304" pitchFamily="18" charset="0"/>
                <a:cs typeface="Times New Roman" panose="02020603050405020304" pitchFamily="18" charset="0"/>
              </a:rPr>
              <a:t>LSImax</a:t>
            </a:r>
            <a:r>
              <a:rPr lang="en-US" sz="2200" b="0" i="0" dirty="0">
                <a:solidFill>
                  <a:srgbClr val="000000"/>
                </a:solidFill>
                <a:effectLst/>
                <a:latin typeface="Times New Roman" panose="02020603050405020304" pitchFamily="18" charset="0"/>
                <a:cs typeface="Times New Roman" panose="02020603050405020304" pitchFamily="18" charset="0"/>
              </a:rPr>
              <a:t> = 3.46, </a:t>
            </a:r>
            <a:r>
              <a:rPr lang="en-US" sz="2200" b="0" i="0" dirty="0" err="1">
                <a:solidFill>
                  <a:srgbClr val="000000"/>
                </a:solidFill>
                <a:effectLst/>
                <a:latin typeface="Times New Roman" panose="02020603050405020304" pitchFamily="18" charset="0"/>
                <a:cs typeface="Times New Roman" panose="02020603050405020304" pitchFamily="18" charset="0"/>
              </a:rPr>
              <a:t>LSIrange</a:t>
            </a:r>
            <a:r>
              <a:rPr lang="en-US" sz="2200" b="0" i="0" dirty="0">
                <a:solidFill>
                  <a:srgbClr val="000000"/>
                </a:solidFill>
                <a:effectLst/>
                <a:latin typeface="Times New Roman" panose="02020603050405020304" pitchFamily="18" charset="0"/>
                <a:cs typeface="Times New Roman" panose="02020603050405020304" pitchFamily="18" charset="0"/>
              </a:rPr>
              <a:t> = 4.32, LSISD = 1.38), road buffer (</a:t>
            </a:r>
            <a:r>
              <a:rPr lang="en-US" sz="2200" b="0" i="0" dirty="0" err="1">
                <a:solidFill>
                  <a:srgbClr val="000000"/>
                </a:solidFill>
                <a:effectLst/>
                <a:latin typeface="Times New Roman" panose="02020603050405020304" pitchFamily="18" charset="0"/>
                <a:cs typeface="Times New Roman" panose="02020603050405020304" pitchFamily="18" charset="0"/>
              </a:rPr>
              <a:t>LSImax</a:t>
            </a:r>
            <a:r>
              <a:rPr lang="en-US" sz="2200" b="0" i="0" dirty="0">
                <a:solidFill>
                  <a:srgbClr val="000000"/>
                </a:solidFill>
                <a:effectLst/>
                <a:latin typeface="Times New Roman" panose="02020603050405020304" pitchFamily="18" charset="0"/>
                <a:cs typeface="Times New Roman" panose="02020603050405020304" pitchFamily="18" charset="0"/>
              </a:rPr>
              <a:t> = 3.15, </a:t>
            </a:r>
            <a:r>
              <a:rPr lang="en-US" sz="2200" b="0" i="0" dirty="0" err="1">
                <a:solidFill>
                  <a:srgbClr val="000000"/>
                </a:solidFill>
                <a:effectLst/>
                <a:latin typeface="Times New Roman" panose="02020603050405020304" pitchFamily="18" charset="0"/>
                <a:cs typeface="Times New Roman" panose="02020603050405020304" pitchFamily="18" charset="0"/>
              </a:rPr>
              <a:t>LSIrange</a:t>
            </a:r>
            <a:r>
              <a:rPr lang="en-US" sz="2200" b="0" i="0" dirty="0">
                <a:solidFill>
                  <a:srgbClr val="000000"/>
                </a:solidFill>
                <a:effectLst/>
                <a:latin typeface="Times New Roman" panose="02020603050405020304" pitchFamily="18" charset="0"/>
                <a:cs typeface="Times New Roman" panose="02020603050405020304" pitchFamily="18" charset="0"/>
              </a:rPr>
              <a:t> = 5.62, LSISD = 2.03), lithology (</a:t>
            </a:r>
            <a:r>
              <a:rPr lang="en-US" sz="2200" b="0" i="0" dirty="0" err="1">
                <a:solidFill>
                  <a:srgbClr val="000000"/>
                </a:solidFill>
                <a:effectLst/>
                <a:latin typeface="Times New Roman" panose="02020603050405020304" pitchFamily="18" charset="0"/>
                <a:cs typeface="Times New Roman" panose="02020603050405020304" pitchFamily="18" charset="0"/>
              </a:rPr>
              <a:t>LSImax</a:t>
            </a:r>
            <a:r>
              <a:rPr lang="en-US" sz="2200" b="0" i="0" dirty="0">
                <a:solidFill>
                  <a:srgbClr val="000000"/>
                </a:solidFill>
                <a:effectLst/>
                <a:latin typeface="Times New Roman" panose="02020603050405020304" pitchFamily="18" charset="0"/>
                <a:cs typeface="Times New Roman" panose="02020603050405020304" pitchFamily="18" charset="0"/>
              </a:rPr>
              <a:t> = 2.57, </a:t>
            </a:r>
            <a:r>
              <a:rPr lang="en-US" sz="2200" b="0" i="0" dirty="0" err="1">
                <a:solidFill>
                  <a:srgbClr val="000000"/>
                </a:solidFill>
                <a:effectLst/>
                <a:latin typeface="Times New Roman" panose="02020603050405020304" pitchFamily="18" charset="0"/>
                <a:cs typeface="Times New Roman" panose="02020603050405020304" pitchFamily="18" charset="0"/>
              </a:rPr>
              <a:t>LSIrange</a:t>
            </a:r>
            <a:r>
              <a:rPr lang="en-US" sz="2200" b="0" i="0" dirty="0">
                <a:solidFill>
                  <a:srgbClr val="000000"/>
                </a:solidFill>
                <a:effectLst/>
                <a:latin typeface="Times New Roman" panose="02020603050405020304" pitchFamily="18" charset="0"/>
                <a:cs typeface="Times New Roman" panose="02020603050405020304" pitchFamily="18" charset="0"/>
              </a:rPr>
              <a:t> = 4.13, LSISD = 1.72) and slope (</a:t>
            </a:r>
            <a:r>
              <a:rPr lang="en-US" sz="2200" b="0" i="0" dirty="0" err="1">
                <a:solidFill>
                  <a:srgbClr val="000000"/>
                </a:solidFill>
                <a:effectLst/>
                <a:latin typeface="Times New Roman" panose="02020603050405020304" pitchFamily="18" charset="0"/>
                <a:cs typeface="Times New Roman" panose="02020603050405020304" pitchFamily="18" charset="0"/>
              </a:rPr>
              <a:t>LSImax</a:t>
            </a:r>
            <a:r>
              <a:rPr lang="en-US" sz="2200" b="0" i="0" dirty="0">
                <a:solidFill>
                  <a:srgbClr val="000000"/>
                </a:solidFill>
                <a:effectLst/>
                <a:latin typeface="Times New Roman" panose="02020603050405020304" pitchFamily="18" charset="0"/>
                <a:cs typeface="Times New Roman" panose="02020603050405020304" pitchFamily="18" charset="0"/>
              </a:rPr>
              <a:t> = 2.26, </a:t>
            </a:r>
            <a:r>
              <a:rPr lang="en-US" sz="2200" b="0" i="0" dirty="0" err="1">
                <a:solidFill>
                  <a:srgbClr val="000000"/>
                </a:solidFill>
                <a:effectLst/>
                <a:latin typeface="Times New Roman" panose="02020603050405020304" pitchFamily="18" charset="0"/>
                <a:cs typeface="Times New Roman" panose="02020603050405020304" pitchFamily="18" charset="0"/>
              </a:rPr>
              <a:t>LSIrange</a:t>
            </a:r>
            <a:r>
              <a:rPr lang="en-US" sz="2200" b="0" i="0" dirty="0">
                <a:solidFill>
                  <a:srgbClr val="000000"/>
                </a:solidFill>
                <a:effectLst/>
                <a:latin typeface="Times New Roman" panose="02020603050405020304" pitchFamily="18" charset="0"/>
                <a:cs typeface="Times New Roman" panose="02020603050405020304" pitchFamily="18" charset="0"/>
              </a:rPr>
              <a:t> = 5.11, LSISD = 1.92). For these factors, the categories ‘‘east side’’, ‘‘0-100km road buffer’’ and ‘‘Fossiliferous Limestone/Calcareous Shale-Sandstone” and “25 – 450 slopes” are the most prone to landslide occurrences, with LSI values of 3.46, 3.15, 2.57 and 2.26, respectively.</a:t>
            </a:r>
            <a:r>
              <a:rPr lang="en-US" sz="2200" dirty="0">
                <a:latin typeface="Times New Roman" panose="02020603050405020304" pitchFamily="18" charset="0"/>
                <a:cs typeface="Times New Roman" panose="02020603050405020304" pitchFamily="18" charset="0"/>
              </a:rPr>
              <a:t> </a:t>
            </a:r>
          </a:p>
          <a:p>
            <a:pPr algn="just"/>
            <a:r>
              <a:rPr lang="en-US" sz="2200" b="0" i="0" dirty="0">
                <a:solidFill>
                  <a:srgbClr val="000000"/>
                </a:solidFill>
                <a:effectLst/>
                <a:latin typeface="Times New Roman" panose="02020603050405020304" pitchFamily="18" charset="0"/>
                <a:cs typeface="Times New Roman" panose="02020603050405020304" pitchFamily="18" charset="0"/>
              </a:rPr>
              <a:t>It should be noted that the LSI value for the ‘‘Lineament buffer with 0-50 km cover was very high (LSI = 1.92). However, this category has very limited cover in the study area. The rainfall classes ‘‘2,710.59 - 2,914.54’’, ‘‘slope: 0-50’’ and ‘‘road buffer &gt;1000 km’’ exhibited the lowest LSI values (-2.99, -2.86 and -2.47 respectively).</a:t>
            </a:r>
            <a:r>
              <a:rPr lang="en-US" sz="2200" dirty="0">
                <a:latin typeface="Times New Roman" panose="02020603050405020304" pitchFamily="18" charset="0"/>
                <a:cs typeface="Times New Roman" panose="02020603050405020304" pitchFamily="18" charset="0"/>
              </a:rPr>
              <a:t> </a:t>
            </a:r>
          </a:p>
          <a:p>
            <a:pPr algn="just"/>
            <a:r>
              <a:rPr lang="en-US" sz="2200" b="0" i="0" dirty="0">
                <a:solidFill>
                  <a:srgbClr val="000000"/>
                </a:solidFill>
                <a:effectLst/>
                <a:latin typeface="Times New Roman" panose="02020603050405020304" pitchFamily="18" charset="0"/>
                <a:cs typeface="Times New Roman" panose="02020603050405020304" pitchFamily="18" charset="0"/>
              </a:rPr>
              <a:t>Soil type was the parameter with the weakest effect on landside occurrence (</a:t>
            </a:r>
            <a:r>
              <a:rPr lang="en-US" sz="2200" b="0" i="0" dirty="0" err="1">
                <a:solidFill>
                  <a:srgbClr val="000000"/>
                </a:solidFill>
                <a:effectLst/>
                <a:latin typeface="Times New Roman" panose="02020603050405020304" pitchFamily="18" charset="0"/>
                <a:cs typeface="Times New Roman" panose="02020603050405020304" pitchFamily="18" charset="0"/>
              </a:rPr>
              <a:t>LSImax</a:t>
            </a:r>
            <a:r>
              <a:rPr lang="en-US" sz="2200" b="0" i="0" dirty="0">
                <a:solidFill>
                  <a:srgbClr val="000000"/>
                </a:solidFill>
                <a:effectLst/>
                <a:latin typeface="Times New Roman" panose="02020603050405020304" pitchFamily="18" charset="0"/>
                <a:cs typeface="Times New Roman" panose="02020603050405020304" pitchFamily="18" charset="0"/>
              </a:rPr>
              <a:t> = 0.20, </a:t>
            </a:r>
            <a:r>
              <a:rPr lang="en-US" sz="2200" b="0" i="0" dirty="0" err="1">
                <a:solidFill>
                  <a:srgbClr val="000000"/>
                </a:solidFill>
                <a:effectLst/>
                <a:latin typeface="Times New Roman" panose="02020603050405020304" pitchFamily="18" charset="0"/>
                <a:cs typeface="Times New Roman" panose="02020603050405020304" pitchFamily="18" charset="0"/>
              </a:rPr>
              <a:t>LSIrange</a:t>
            </a:r>
            <a:r>
              <a:rPr lang="en-US" sz="2200" b="0" i="0" dirty="0">
                <a:solidFill>
                  <a:srgbClr val="000000"/>
                </a:solidFill>
                <a:effectLst/>
                <a:latin typeface="Times New Roman" panose="02020603050405020304" pitchFamily="18" charset="0"/>
                <a:cs typeface="Times New Roman" panose="02020603050405020304" pitchFamily="18" charset="0"/>
              </a:rPr>
              <a:t> = 0.96, LSISD = 0.49). Furthermore, low LSI values are performed by the categories ‘‘LULC: Agricultural land” (LSI=-1.40).</a:t>
            </a:r>
            <a:r>
              <a:rPr lang="en-US" sz="2200" dirty="0">
                <a:latin typeface="Times New Roman" panose="02020603050405020304" pitchFamily="18" charset="0"/>
                <a:cs typeface="Times New Roman" panose="02020603050405020304" pitchFamily="18" charset="0"/>
              </a:rPr>
              <a:t> </a:t>
            </a:r>
            <a:br>
              <a:rPr lang="en-US" dirty="0"/>
            </a:br>
            <a:br>
              <a:rPr lang="en-US" dirty="0"/>
            </a:b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05130"/>
            <a:ext cx="10412730" cy="5337810"/>
          </a:xfrm>
        </p:spPr>
        <p:txBody>
          <a:bodyPr/>
          <a:lstStyle/>
          <a:p>
            <a:endParaRPr lang="en-US" sz="2000" dirty="0">
              <a:latin typeface="Times New Roman" panose="02020603050405020304" pitchFamily="18" charset="0"/>
              <a:cs typeface="Times New Roman" panose="02020603050405020304" pitchFamily="18" charset="0"/>
            </a:endParaRP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outputs of the models were used in order to </a:t>
            </a:r>
            <a:r>
              <a:rPr lang="en-US" sz="2000" b="0" i="0" dirty="0" err="1">
                <a:solidFill>
                  <a:srgbClr val="000000"/>
                </a:solidFill>
                <a:effectLst/>
                <a:latin typeface="Times New Roman" panose="02020603050405020304" pitchFamily="18" charset="0"/>
                <a:cs typeface="Times New Roman" panose="02020603050405020304" pitchFamily="18" charset="0"/>
              </a:rPr>
              <a:t>visualise</a:t>
            </a:r>
            <a:r>
              <a:rPr lang="en-US" sz="2000" b="0" i="0" dirty="0">
                <a:solidFill>
                  <a:srgbClr val="000000"/>
                </a:solidFill>
                <a:effectLst/>
                <a:latin typeface="Times New Roman" panose="02020603050405020304" pitchFamily="18" charset="0"/>
                <a:cs typeface="Times New Roman" panose="02020603050405020304" pitchFamily="18" charset="0"/>
              </a:rPr>
              <a:t> the spatial distribution of the estimated LS in the study area. As mentioned before, in order to create comparable maps, LS was divided into five discrete classes: ‘‘Very Low’’, ‘‘Low’’, ‘‘Moderate’’, ‘‘High’’ and ‘‘Very High’’ LS according to ‘‘Natural Breaks (Jenks)’’ classification method. Figures </a:t>
            </a:r>
            <a:r>
              <a:rPr lang="en-US" sz="2000" b="0" i="0" dirty="0">
                <a:solidFill>
                  <a:srgbClr val="0000FF"/>
                </a:solidFill>
                <a:effectLst/>
                <a:latin typeface="Times New Roman" panose="02020603050405020304" pitchFamily="18" charset="0"/>
                <a:cs typeface="Times New Roman" panose="02020603050405020304" pitchFamily="18" charset="0"/>
              </a:rPr>
              <a:t>4(a) </a:t>
            </a:r>
            <a:r>
              <a:rPr lang="en-US" sz="2000" b="0" i="0" dirty="0">
                <a:solidFill>
                  <a:srgbClr val="000000"/>
                </a:solidFill>
                <a:effectLst/>
                <a:latin typeface="Times New Roman" panose="02020603050405020304" pitchFamily="18" charset="0"/>
                <a:cs typeface="Times New Roman" panose="02020603050405020304" pitchFamily="18" charset="0"/>
              </a:rPr>
              <a:t>and </a:t>
            </a:r>
            <a:r>
              <a:rPr lang="en-US" sz="2000" b="0" i="0" dirty="0">
                <a:solidFill>
                  <a:srgbClr val="0000FF"/>
                </a:solidFill>
                <a:effectLst/>
                <a:latin typeface="Times New Roman" panose="02020603050405020304" pitchFamily="18" charset="0"/>
                <a:cs typeface="Times New Roman" panose="02020603050405020304" pitchFamily="18" charset="0"/>
              </a:rPr>
              <a:t>4(b) </a:t>
            </a:r>
            <a:r>
              <a:rPr lang="en-US" sz="2000" b="0" i="0" dirty="0">
                <a:solidFill>
                  <a:srgbClr val="000000"/>
                </a:solidFill>
                <a:effectLst/>
                <a:latin typeface="Times New Roman" panose="02020603050405020304" pitchFamily="18" charset="0"/>
                <a:cs typeface="Times New Roman" panose="02020603050405020304" pitchFamily="18" charset="0"/>
              </a:rPr>
              <a:t>present the two final LS maps.</a:t>
            </a:r>
            <a:r>
              <a:rPr lang="en-US" sz="2000" dirty="0">
                <a:latin typeface="Times New Roman" panose="02020603050405020304" pitchFamily="18" charset="0"/>
                <a:cs typeface="Times New Roman" panose="02020603050405020304" pitchFamily="18" charset="0"/>
              </a:rPr>
              <a:t> </a:t>
            </a:r>
          </a:p>
          <a:p>
            <a:pPr algn="just"/>
            <a:endParaRPr lang="en-US" sz="2000" dirty="0">
              <a:latin typeface="Times New Roman" panose="02020603050405020304" pitchFamily="18" charset="0"/>
              <a:cs typeface="Times New Roman" panose="02020603050405020304" pitchFamily="18" charset="0"/>
            </a:endParaRPr>
          </a:p>
          <a:p>
            <a:pPr algn="just"/>
            <a:r>
              <a:rPr lang="en-US" sz="2000" b="0" i="0" dirty="0">
                <a:solidFill>
                  <a:srgbClr val="000000"/>
                </a:solidFill>
                <a:effectLst/>
                <a:latin typeface="Times New Roman" panose="02020603050405020304" pitchFamily="18" charset="0"/>
                <a:cs typeface="Times New Roman" panose="02020603050405020304" pitchFamily="18" charset="0"/>
              </a:rPr>
              <a:t>The output LS map from the statistical model shows that 9% and 2% of the study area are classified as ‘‘High’’ and ‘‘Very High’’ susceptibility classes, respectively. For the LSI model, the corresponding coverage percentages are 23% ,43% and 23%, respectively.</a:t>
            </a:r>
            <a:r>
              <a:rPr lang="en-US" sz="2000" dirty="0">
                <a:latin typeface="Times New Roman" panose="02020603050405020304" pitchFamily="18" charset="0"/>
                <a:cs typeface="Times New Roman" panose="02020603050405020304" pitchFamily="18" charset="0"/>
              </a:rPr>
              <a:t> </a:t>
            </a:r>
            <a:br>
              <a:rPr lang="en-US" dirty="0"/>
            </a:br>
            <a:br>
              <a:rPr lang="en-US" dirty="0"/>
            </a:b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Content of the Study</a:t>
            </a:r>
          </a:p>
        </p:txBody>
      </p:sp>
      <p:sp>
        <p:nvSpPr>
          <p:cNvPr id="3" name="Content Placeholder 2"/>
          <p:cNvSpPr>
            <a:spLocks noGrp="1"/>
          </p:cNvSpPr>
          <p:nvPr>
            <p:ph idx="1"/>
          </p:nvPr>
        </p:nvSpPr>
        <p:spPr>
          <a:xfrm>
            <a:off x="838200" y="1542415"/>
            <a:ext cx="10515600" cy="4500245"/>
          </a:xfrm>
        </p:spPr>
        <p:txBody>
          <a:bodyPr>
            <a:normAutofit/>
          </a:bodyPr>
          <a:lstStyle/>
          <a:p>
            <a:r>
              <a:rPr lang="en-IN" sz="3200" dirty="0">
                <a:latin typeface="Times New Roman" panose="02020603050405020304" pitchFamily="18" charset="0"/>
                <a:cs typeface="Times New Roman" panose="02020603050405020304" pitchFamily="18" charset="0"/>
              </a:rPr>
              <a:t>Introduction</a:t>
            </a:r>
          </a:p>
          <a:p>
            <a:r>
              <a:rPr lang="en-IN" sz="3200" dirty="0">
                <a:latin typeface="Times New Roman" panose="02020603050405020304" pitchFamily="18" charset="0"/>
                <a:cs typeface="Times New Roman" panose="02020603050405020304" pitchFamily="18" charset="0"/>
              </a:rPr>
              <a:t>Study Area </a:t>
            </a:r>
          </a:p>
          <a:p>
            <a:r>
              <a:rPr lang="en-IN" sz="3200" dirty="0">
                <a:latin typeface="Times New Roman" panose="02020603050405020304" pitchFamily="18" charset="0"/>
                <a:cs typeface="Times New Roman" panose="02020603050405020304" pitchFamily="18" charset="0"/>
              </a:rPr>
              <a:t>Geological setup of the region </a:t>
            </a:r>
          </a:p>
          <a:p>
            <a:r>
              <a:rPr lang="en-IN" sz="3200" dirty="0">
                <a:latin typeface="Times New Roman" panose="02020603050405020304" pitchFamily="18" charset="0"/>
                <a:cs typeface="Times New Roman" panose="02020603050405020304" pitchFamily="18" charset="0"/>
                <a:sym typeface="+mn-ea"/>
              </a:rPr>
              <a:t>Data collection</a:t>
            </a:r>
            <a:endParaRPr lang="en-IN" sz="3200" dirty="0">
              <a:latin typeface="Times New Roman" panose="02020603050405020304" pitchFamily="18" charset="0"/>
              <a:cs typeface="Times New Roman" panose="02020603050405020304" pitchFamily="18" charset="0"/>
            </a:endParaRPr>
          </a:p>
          <a:p>
            <a:r>
              <a:rPr lang="en-IN" sz="3200" dirty="0">
                <a:latin typeface="Times New Roman" panose="02020603050405020304" pitchFamily="18" charset="0"/>
                <a:cs typeface="Times New Roman" panose="02020603050405020304" pitchFamily="18" charset="0"/>
              </a:rPr>
              <a:t>Methodology</a:t>
            </a:r>
          </a:p>
          <a:p>
            <a:r>
              <a:rPr lang="en-IN" sz="3200" dirty="0">
                <a:latin typeface="Times New Roman" panose="02020603050405020304" pitchFamily="18" charset="0"/>
                <a:cs typeface="Times New Roman" panose="02020603050405020304" pitchFamily="18" charset="0"/>
              </a:rPr>
              <a:t>Results </a:t>
            </a:r>
          </a:p>
          <a:p>
            <a:r>
              <a:rPr lang="en-IN" sz="3200" dirty="0">
                <a:latin typeface="Times New Roman" panose="02020603050405020304" pitchFamily="18" charset="0"/>
                <a:cs typeface="Times New Roman" panose="02020603050405020304" pitchFamily="18" charset="0"/>
              </a:rPr>
              <a:t>Discussion and Conclusion</a:t>
            </a:r>
          </a:p>
          <a:p>
            <a:r>
              <a:rPr lang="en-IN" sz="3200" dirty="0">
                <a:latin typeface="Times New Roman" panose="02020603050405020304" pitchFamily="18" charset="0"/>
                <a:cs typeface="Times New Roman" panose="02020603050405020304" pitchFamily="18" charset="0"/>
              </a:rPr>
              <a:t>References</a:t>
            </a:r>
          </a:p>
          <a:p>
            <a:endParaRPr lang="en-IN"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838200" y="1539875"/>
            <a:ext cx="10515600" cy="4351338"/>
          </a:xfrm>
        </p:spPr>
        <p:txBody>
          <a:bodyPr/>
          <a:lstStyle/>
          <a:p>
            <a:pPr algn="just"/>
            <a:r>
              <a:rPr lang="en-IN">
                <a:latin typeface="Times New Roman" panose="02020603050405020304" pitchFamily="18" charset="0"/>
                <a:cs typeface="Times New Roman" panose="02020603050405020304" pitchFamily="18" charset="0"/>
              </a:rPr>
              <a:t>Landslide susceptibility can be evaluated from different GIS-based methods. Especially in the last 20 years, many researchers attempted to solve deficiencies and difficulties in LS assessment. </a:t>
            </a:r>
          </a:p>
          <a:p>
            <a:pPr algn="just"/>
            <a:r>
              <a:rPr lang="en-IN">
                <a:latin typeface="Times New Roman" panose="02020603050405020304" pitchFamily="18" charset="0"/>
                <a:cs typeface="Times New Roman" panose="02020603050405020304" pitchFamily="18" charset="0"/>
              </a:rPr>
              <a:t>The aim was to  preparing an Landslide susceptibility map with having higher accuracy (Yilmaz 2009a, b, 2010a, b). Overall the study has highlighted that remote sensing techniques greatly aid in the investigations of landslides. </a:t>
            </a:r>
          </a:p>
          <a:p>
            <a:pPr algn="just"/>
            <a:r>
              <a:rPr lang="en-IN">
                <a:latin typeface="Times New Roman" panose="02020603050405020304" pitchFamily="18" charset="0"/>
                <a:cs typeface="Times New Roman" panose="02020603050405020304" pitchFamily="18" charset="0"/>
              </a:rPr>
              <a:t> LSI can help in aiding in informed decision-making for hazard mitigation and infrastructure development.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838200" y="584462"/>
            <a:ext cx="10888744" cy="5592501"/>
          </a:xfrm>
        </p:spPr>
        <p:txBody>
          <a:bodyPr>
            <a:normAutofit/>
          </a:bodyPr>
          <a:lstStyle/>
          <a:p>
            <a:r>
              <a:rPr lang="en-IN" sz="1800" b="1" i="0" dirty="0">
                <a:solidFill>
                  <a:srgbClr val="000000"/>
                </a:solidFill>
                <a:effectLst/>
                <a:latin typeface="Times New Roman" panose="02020603050405020304" pitchFamily="18" charset="0"/>
                <a:cs typeface="Times New Roman" panose="02020603050405020304" pitchFamily="18" charset="0"/>
              </a:rPr>
              <a:t>Reference:</a:t>
            </a:r>
          </a:p>
          <a:p>
            <a:r>
              <a:rPr lang="en-IN" sz="1800" b="0" i="0" dirty="0">
                <a:solidFill>
                  <a:srgbClr val="000000"/>
                </a:solidFill>
                <a:effectLst/>
                <a:latin typeface="TimesNewRomanPSMT"/>
              </a:rPr>
              <a:t>Amit Bera1 · Bhabani Prasad Mukhopadhyay1 · Debasish Das2 Landslide hazard zonation mapping using multi-criteria analysis with the help of GIS techniques: a case study from Eastern Himalayas, </a:t>
            </a:r>
            <a:r>
              <a:rPr lang="en-IN" sz="1800" b="0" i="0" dirty="0" err="1">
                <a:solidFill>
                  <a:srgbClr val="000000"/>
                </a:solidFill>
                <a:effectLst/>
                <a:latin typeface="TimesNewRomanPSMT"/>
              </a:rPr>
              <a:t>Namchi</a:t>
            </a:r>
            <a:r>
              <a:rPr lang="en-IN" sz="1800" b="0" i="0" dirty="0">
                <a:solidFill>
                  <a:srgbClr val="000000"/>
                </a:solidFill>
                <a:effectLst/>
                <a:latin typeface="TimesNewRomanPSMT"/>
              </a:rPr>
              <a:t>, South Sikkim</a:t>
            </a:r>
          </a:p>
          <a:p>
            <a:r>
              <a:rPr lang="en-IN" sz="1800" b="0" i="0" dirty="0">
                <a:solidFill>
                  <a:srgbClr val="000000"/>
                </a:solidFill>
                <a:effectLst/>
                <a:latin typeface="TimesNewRomanPSMT"/>
              </a:rPr>
              <a:t>Christos </a:t>
            </a:r>
            <a:r>
              <a:rPr lang="en-IN" sz="1800" b="0" i="0" dirty="0" err="1">
                <a:solidFill>
                  <a:srgbClr val="000000"/>
                </a:solidFill>
                <a:effectLst/>
                <a:latin typeface="TimesNewRomanPSMT"/>
              </a:rPr>
              <a:t>Polykretis</a:t>
            </a:r>
            <a:r>
              <a:rPr lang="en-IN" sz="1800" b="0" i="0" dirty="0">
                <a:solidFill>
                  <a:srgbClr val="000000"/>
                </a:solidFill>
                <a:effectLst/>
                <a:latin typeface="TimesNewRomanPSMT"/>
              </a:rPr>
              <a:t>, Maria </a:t>
            </a:r>
            <a:r>
              <a:rPr lang="en-IN" sz="1800" b="0" i="0" dirty="0" err="1">
                <a:solidFill>
                  <a:srgbClr val="000000"/>
                </a:solidFill>
                <a:effectLst/>
                <a:latin typeface="TimesNewRomanPSMT"/>
              </a:rPr>
              <a:t>Ferentinou</a:t>
            </a:r>
            <a:r>
              <a:rPr lang="en-IN" sz="1800" b="0" i="0" dirty="0">
                <a:solidFill>
                  <a:srgbClr val="000000"/>
                </a:solidFill>
                <a:effectLst/>
                <a:latin typeface="TimesNewRomanPSMT"/>
              </a:rPr>
              <a:t>, Christos (2014) A comparative study of landslide susceptibility mapping using landslide susceptibility index and artificial neural networks in the </a:t>
            </a:r>
            <a:r>
              <a:rPr lang="en-IN" sz="1800" b="0" i="0" dirty="0" err="1">
                <a:solidFill>
                  <a:srgbClr val="000000"/>
                </a:solidFill>
                <a:effectLst/>
                <a:latin typeface="TimesNewRomanPSMT"/>
              </a:rPr>
              <a:t>Krios</a:t>
            </a:r>
            <a:r>
              <a:rPr lang="en-IN" sz="1800" b="0" i="0" dirty="0">
                <a:solidFill>
                  <a:srgbClr val="000000"/>
                </a:solidFill>
                <a:effectLst/>
                <a:latin typeface="TimesNewRomanPSMT"/>
              </a:rPr>
              <a:t> River and </a:t>
            </a:r>
            <a:r>
              <a:rPr lang="en-IN" sz="1800" b="0" i="0" dirty="0" err="1">
                <a:solidFill>
                  <a:srgbClr val="000000"/>
                </a:solidFill>
                <a:effectLst/>
                <a:latin typeface="TimesNewRomanPSMT"/>
              </a:rPr>
              <a:t>Krathis</a:t>
            </a:r>
            <a:r>
              <a:rPr lang="en-IN" sz="1800" b="0" i="0" dirty="0">
                <a:solidFill>
                  <a:srgbClr val="000000"/>
                </a:solidFill>
                <a:effectLst/>
                <a:latin typeface="TimesNewRomanPSMT"/>
              </a:rPr>
              <a:t> River catchments (northern Peloponnesus, Greece) </a:t>
            </a:r>
            <a:r>
              <a:rPr lang="en-IN" sz="1800" b="0" i="0" dirty="0" err="1">
                <a:solidFill>
                  <a:srgbClr val="000000"/>
                </a:solidFill>
                <a:effectLst/>
                <a:latin typeface="TimesNewRomanPSMT"/>
              </a:rPr>
              <a:t>Chalkias</a:t>
            </a:r>
            <a:r>
              <a:rPr lang="en-IN" sz="1800" b="0" i="0" dirty="0">
                <a:solidFill>
                  <a:srgbClr val="000000"/>
                </a:solidFill>
                <a:effectLst/>
                <a:latin typeface="TimesNewRomanPSMT"/>
              </a:rPr>
              <a:t> Received: 26 November 2013 / Accepted: 2 April 2014 / Published online: 27 April 2014 Ó Springer-Verlag Berlin Heidelberg 2014</a:t>
            </a:r>
          </a:p>
          <a:p>
            <a:r>
              <a:rPr lang="en-IN" sz="1800" b="0" i="0" dirty="0" err="1">
                <a:solidFill>
                  <a:srgbClr val="000000"/>
                </a:solidFill>
                <a:effectLst/>
                <a:latin typeface="TimesNewRomanPSMT"/>
              </a:rPr>
              <a:t>Meghanadh</a:t>
            </a:r>
            <a:r>
              <a:rPr lang="en-IN" sz="1800" b="0" i="0" dirty="0">
                <a:solidFill>
                  <a:srgbClr val="000000"/>
                </a:solidFill>
                <a:effectLst/>
                <a:latin typeface="TimesNewRomanPSMT"/>
              </a:rPr>
              <a:t> </a:t>
            </a:r>
            <a:r>
              <a:rPr lang="en-IN" sz="1800" b="0" i="0" dirty="0" err="1">
                <a:solidFill>
                  <a:srgbClr val="000000"/>
                </a:solidFill>
                <a:effectLst/>
                <a:latin typeface="TimesNewRomanPSMT"/>
              </a:rPr>
              <a:t>Devara</a:t>
            </a:r>
            <a:r>
              <a:rPr lang="en-IN" sz="1800" b="0" i="0" dirty="0">
                <a:solidFill>
                  <a:srgbClr val="000000"/>
                </a:solidFill>
                <a:effectLst/>
                <a:latin typeface="TimesNewRomanPSMT"/>
              </a:rPr>
              <a:t>, </a:t>
            </a:r>
            <a:r>
              <a:rPr lang="en-IN" sz="1800" b="0" i="0" dirty="0" err="1">
                <a:solidFill>
                  <a:srgbClr val="000000"/>
                </a:solidFill>
                <a:effectLst/>
                <a:latin typeface="TimesNewRomanPSMT"/>
              </a:rPr>
              <a:t>Vishwajith</a:t>
            </a:r>
            <a:r>
              <a:rPr lang="en-IN" sz="1800" b="0" i="0" dirty="0">
                <a:solidFill>
                  <a:srgbClr val="000000"/>
                </a:solidFill>
                <a:effectLst/>
                <a:latin typeface="TimesNewRomanPSMT"/>
              </a:rPr>
              <a:t> M V, V K Maurya and Ramji Dwivedi Landslide susceptibility mapping using machine learning algorithm</a:t>
            </a:r>
          </a:p>
          <a:p>
            <a:r>
              <a:rPr lang="en-IN" sz="1800" b="0" i="0" dirty="0">
                <a:solidFill>
                  <a:srgbClr val="242021"/>
                </a:solidFill>
                <a:effectLst/>
                <a:latin typeface="TimesNewRomanPSMT"/>
              </a:rPr>
              <a:t>ROHAN KUMAR* and R. ANBALAGAN Landslide Susceptibility Mapping Using Analytical Hierarchy Process (AHP) in Tehri Reservoir Rim Region, Uttarakhand</a:t>
            </a:r>
          </a:p>
          <a:p>
            <a:r>
              <a:rPr lang="en-IN" sz="1800" b="0" i="0" dirty="0">
                <a:solidFill>
                  <a:srgbClr val="000000"/>
                </a:solidFill>
                <a:effectLst/>
                <a:latin typeface="TimesNewRomanPSMT"/>
              </a:rPr>
              <a:t>S. </a:t>
            </a:r>
            <a:r>
              <a:rPr lang="en-IN" sz="1800" b="0" i="0" dirty="0" err="1">
                <a:solidFill>
                  <a:srgbClr val="000000"/>
                </a:solidFill>
                <a:effectLst/>
                <a:latin typeface="TimesNewRomanPSMT"/>
              </a:rPr>
              <a:t>Samansiri</a:t>
            </a:r>
            <a:r>
              <a:rPr lang="en-IN" sz="1800" b="0" i="0" dirty="0">
                <a:solidFill>
                  <a:srgbClr val="000000"/>
                </a:solidFill>
                <a:effectLst/>
                <a:latin typeface="TimesNewRomanPSMT"/>
              </a:rPr>
              <a:t>, P.K. </a:t>
            </a:r>
            <a:r>
              <a:rPr lang="en-IN" sz="1800" b="0" i="0" dirty="0" err="1">
                <a:solidFill>
                  <a:srgbClr val="000000"/>
                </a:solidFill>
                <a:effectLst/>
                <a:latin typeface="TimesNewRomanPSMT"/>
              </a:rPr>
              <a:t>Champati</a:t>
            </a:r>
            <a:r>
              <a:rPr lang="en-IN" sz="1800" b="0" i="0" dirty="0">
                <a:solidFill>
                  <a:srgbClr val="000000"/>
                </a:solidFill>
                <a:effectLst/>
                <a:latin typeface="TimesNewRomanPSMT"/>
              </a:rPr>
              <a:t> ray1. S.K. Srivastav1 and V. Thitisawam2 Remote Sensing and GIS based method for Landslide Susceptibility Mapping along </a:t>
            </a:r>
            <a:r>
              <a:rPr lang="en-IN" sz="1800" b="0" i="0" dirty="0" err="1">
                <a:solidFill>
                  <a:srgbClr val="000000"/>
                </a:solidFill>
                <a:effectLst/>
                <a:latin typeface="TimesNewRomanPSMT"/>
              </a:rPr>
              <a:t>Silchar</a:t>
            </a:r>
            <a:r>
              <a:rPr lang="en-IN" sz="1800" b="0" i="0" dirty="0">
                <a:solidFill>
                  <a:srgbClr val="000000"/>
                </a:solidFill>
                <a:effectLst/>
                <a:latin typeface="TimesNewRomanPSMT"/>
              </a:rPr>
              <a:t>-Shillong Highway, Northeast India</a:t>
            </a:r>
            <a:r>
              <a:rPr lang="en-IN" dirty="0"/>
              <a:t> </a:t>
            </a:r>
            <a:br>
              <a:rPr lang="en-IN" dirty="0"/>
            </a:b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r>
              <a:rPr lang="en-IN" sz="4000" b="1" dirty="0">
                <a:latin typeface="Times New Roman" panose="02020603050405020304" pitchFamily="18" charset="0"/>
                <a:cs typeface="Times New Roman" panose="02020603050405020304" pitchFamily="18" charset="0"/>
              </a:rPr>
              <a:t>Introduction</a:t>
            </a:r>
          </a:p>
        </p:txBody>
      </p:sp>
      <p:sp>
        <p:nvSpPr>
          <p:cNvPr id="3" name="Content Placeholder 2"/>
          <p:cNvSpPr>
            <a:spLocks noGrp="1"/>
          </p:cNvSpPr>
          <p:nvPr>
            <p:ph idx="1"/>
          </p:nvPr>
        </p:nvSpPr>
        <p:spPr>
          <a:xfrm>
            <a:off x="488315" y="1169035"/>
            <a:ext cx="11379200" cy="4828540"/>
          </a:xfrm>
        </p:spPr>
        <p:txBody>
          <a:bodyPr>
            <a:noAutofit/>
          </a:bodyPr>
          <a:lstStyle/>
          <a:p>
            <a:pPr algn="just"/>
            <a:r>
              <a:rPr lang="en-IN" dirty="0">
                <a:solidFill>
                  <a:srgbClr val="242021"/>
                </a:solidFill>
                <a:effectLst/>
                <a:latin typeface="Times New Roman" panose="02020603050405020304" pitchFamily="18" charset="0"/>
                <a:ea typeface="Calibri" panose="020F0502020204030204" pitchFamily="34" charset="0"/>
              </a:rPr>
              <a:t>Landslides are found as most risky natural event, causing high number of losses of lives and huge impact on neighbourhood infrastructure in all over the world. </a:t>
            </a:r>
          </a:p>
          <a:p>
            <a:pPr algn="just"/>
            <a:r>
              <a:rPr lang="en-IN" dirty="0">
                <a:solidFill>
                  <a:srgbClr val="242021"/>
                </a:solidFill>
                <a:effectLst/>
                <a:latin typeface="Times New Roman" panose="02020603050405020304" pitchFamily="18" charset="0"/>
                <a:ea typeface="Calibri" panose="020F0502020204030204" pitchFamily="34" charset="0"/>
              </a:rPr>
              <a:t>In general, landslides are caused by combination of geo environmental factors.</a:t>
            </a:r>
          </a:p>
          <a:p>
            <a:pPr algn="just"/>
            <a:r>
              <a:rPr lang="en-IN" dirty="0">
                <a:latin typeface="Times New Roman" panose="02020603050405020304" pitchFamily="18" charset="0"/>
                <a:cs typeface="Times New Roman" panose="02020603050405020304" pitchFamily="18" charset="0"/>
              </a:rPr>
              <a:t> Landslides are triggered by many extrinsic causative factors such as rainfall, earthquake, blasting and drilling, cloudburst, flash-floods etc. </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Mountainous regions are heavily affected by means of the natural catastrophe of landslides. Like other devastating natural hazards, landslides are vital environmental failures which results damage and destruction to infrastructure, gardens, grasslands and agricultural fields.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5" y="68580"/>
            <a:ext cx="3535837" cy="1325563"/>
          </a:xfrm>
        </p:spPr>
        <p:txBody>
          <a:bodyPr/>
          <a:lstStyle/>
          <a:p>
            <a:r>
              <a:rPr lang="en-IN" b="1" dirty="0">
                <a:latin typeface="Times New Roman" panose="02020603050405020304" pitchFamily="18" charset="0"/>
                <a:cs typeface="Times New Roman" panose="02020603050405020304" pitchFamily="18" charset="0"/>
              </a:rPr>
              <a:t>Study Area</a:t>
            </a:r>
          </a:p>
        </p:txBody>
      </p:sp>
      <p:pic>
        <p:nvPicPr>
          <p:cNvPr id="4" name="Content Placeholder 3"/>
          <p:cNvPicPr>
            <a:picLocks noGrp="1" noChangeAspect="1"/>
          </p:cNvPicPr>
          <p:nvPr>
            <p:ph idx="1"/>
          </p:nvPr>
        </p:nvPicPr>
        <p:blipFill>
          <a:blip r:embed="rId2"/>
          <a:stretch>
            <a:fillRect/>
          </a:stretch>
        </p:blipFill>
        <p:spPr>
          <a:xfrm>
            <a:off x="5749196" y="880840"/>
            <a:ext cx="6378049" cy="4926026"/>
          </a:xfrm>
          <a:prstGeom prst="rect">
            <a:avLst/>
          </a:prstGeom>
        </p:spPr>
      </p:pic>
      <p:sp>
        <p:nvSpPr>
          <p:cNvPr id="5" name="TextBox 4"/>
          <p:cNvSpPr txBox="1"/>
          <p:nvPr/>
        </p:nvSpPr>
        <p:spPr>
          <a:xfrm>
            <a:off x="85725" y="1245870"/>
            <a:ext cx="5575300" cy="4561205"/>
          </a:xfrm>
          <a:prstGeom prst="rect">
            <a:avLst/>
          </a:prstGeom>
          <a:noFill/>
        </p:spPr>
        <p:txBody>
          <a:bodyPr wrap="square" rtlCol="0">
            <a:noAutofit/>
          </a:bodyPr>
          <a:lstStyle/>
          <a:p>
            <a:pPr marL="285750" indent="-285750" algn="jus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study area consisted of 5 km width corridor along </a:t>
            </a:r>
            <a:r>
              <a:rPr lang="en-IN" sz="2000" b="1" dirty="0" err="1">
                <a:effectLst/>
                <a:latin typeface="Times New Roman" panose="02020603050405020304" pitchFamily="18" charset="0"/>
                <a:ea typeface="Calibri" panose="020F0502020204030204" pitchFamily="34" charset="0"/>
                <a:cs typeface="Times New Roman" panose="02020603050405020304" pitchFamily="18" charset="0"/>
              </a:rPr>
              <a:t>Silchar</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-Shillong highway</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geographically bound by </a:t>
            </a: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25" 0' 0" N to 25° 15' 00" N latitudes, 92° 20' 0" E to 92° 30' 00" E longitudes.</a:t>
            </a:r>
          </a:p>
          <a:p>
            <a:pPr indent="0" algn="just">
              <a:buFont typeface="Wingdings" panose="05000000000000000000" pitchFamily="2" charset="2"/>
              <a:buNone/>
            </a:pP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It covers approximately 200 sq.km along 50 km of national highway with 5 km corridor falling in parts of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Jaintia</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Hills of Meghalaya as well as parts of Assam. </a:t>
            </a:r>
          </a:p>
          <a:p>
            <a:pPr indent="0" algn="just">
              <a:buFont typeface="Wingdings" panose="05000000000000000000" pitchFamily="2" charset="2"/>
              <a:buNone/>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area is mostly covered by thick forest and experiences heavy monsoon rainfall during May to September causing landslides along the Highway, the most spectacular being the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Sonapur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landslide at the centre of the study area.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Geological setup of the region</a:t>
            </a:r>
          </a:p>
        </p:txBody>
      </p:sp>
      <p:sp>
        <p:nvSpPr>
          <p:cNvPr id="3" name="Content Placeholder 2"/>
          <p:cNvSpPr>
            <a:spLocks noGrp="1"/>
          </p:cNvSpPr>
          <p:nvPr>
            <p:ph idx="1"/>
          </p:nvPr>
        </p:nvSpPr>
        <p:spPr>
          <a:xfrm>
            <a:off x="700405" y="1691005"/>
            <a:ext cx="10515600" cy="4351338"/>
          </a:xfrm>
        </p:spPr>
        <p:txBody>
          <a:bodyPr>
            <a:noAutofit/>
          </a:bodyPr>
          <a:lstStyle/>
          <a:p>
            <a:pPr algn="just">
              <a:lnSpc>
                <a:spcPct val="107000"/>
              </a:lnSpc>
              <a:spcAft>
                <a:spcPts val="800"/>
              </a:spcAft>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The study area principally consists of three zones, which arc characterized by distinct geology and physiographic set up. </a:t>
            </a:r>
          </a:p>
          <a:p>
            <a:pPr marL="457200" indent="-457200" algn="just">
              <a:lnSpc>
                <a:spcPct val="107000"/>
              </a:lnSpc>
              <a:spcAft>
                <a:spcPts val="800"/>
              </a:spcAft>
              <a:buFont typeface="+mj-lt"/>
              <a:buAutoNum type="arabicPeriod"/>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The southern areas up to the base of the </a:t>
            </a:r>
            <a:r>
              <a:rPr lang="en-IN" sz="2400" kern="100" dirty="0" err="1">
                <a:effectLst/>
                <a:latin typeface="Times New Roman" panose="02020603050405020304" pitchFamily="18" charset="0"/>
                <a:ea typeface="Calibri" panose="020F0502020204030204" pitchFamily="34" charset="0"/>
                <a:cs typeface="Times New Roman" panose="02020603050405020304" pitchFamily="18" charset="0"/>
              </a:rPr>
              <a:t>Jaintia</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hills consist of mainly rocks of Surma Group and form undulating terrain and low-lying hills. </a:t>
            </a:r>
          </a:p>
          <a:p>
            <a:pPr marL="457200" indent="-457200" algn="just">
              <a:lnSpc>
                <a:spcPct val="107000"/>
              </a:lnSpc>
              <a:spcAft>
                <a:spcPts val="800"/>
              </a:spcAft>
              <a:buFont typeface="+mj-lt"/>
              <a:buAutoNum type="arabicPeriod"/>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The areas north of this unit extending beyond </a:t>
            </a:r>
            <a:r>
              <a:rPr lang="en-IN" sz="2400" kern="100" dirty="0" err="1">
                <a:effectLst/>
                <a:latin typeface="Times New Roman" panose="02020603050405020304" pitchFamily="18" charset="0"/>
                <a:ea typeface="Calibri" panose="020F0502020204030204" pitchFamily="34" charset="0"/>
                <a:cs typeface="Times New Roman" panose="02020603050405020304" pitchFamily="18" charset="0"/>
              </a:rPr>
              <a:t>Sonapur</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till </a:t>
            </a:r>
            <a:r>
              <a:rPr lang="en-IN" sz="2400" kern="100" dirty="0" err="1">
                <a:effectLst/>
                <a:latin typeface="Times New Roman" panose="02020603050405020304" pitchFamily="18" charset="0"/>
                <a:ea typeface="Calibri" panose="020F0502020204030204" pitchFamily="34" charset="0"/>
                <a:cs typeface="Times New Roman" panose="02020603050405020304" pitchFamily="18" charset="0"/>
              </a:rPr>
              <a:t>Dauki</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Fault consist of mainly </a:t>
            </a:r>
            <a:r>
              <a:rPr lang="en-IN" sz="2400" kern="100" dirty="0" err="1">
                <a:effectLst/>
                <a:latin typeface="Times New Roman" panose="02020603050405020304" pitchFamily="18" charset="0"/>
                <a:ea typeface="Calibri" panose="020F0502020204030204" pitchFamily="34" charset="0"/>
                <a:cs typeface="Times New Roman" panose="02020603050405020304" pitchFamily="18" charset="0"/>
              </a:rPr>
              <a:t>Barail</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Group of rocks forming high hills and steep ridges. </a:t>
            </a:r>
          </a:p>
          <a:p>
            <a:pPr marL="457200" indent="-457200" algn="just">
              <a:lnSpc>
                <a:spcPct val="107000"/>
              </a:lnSpc>
              <a:spcAft>
                <a:spcPts val="800"/>
              </a:spcAft>
              <a:buFont typeface="+mj-lt"/>
              <a:buAutoNum type="arabicPeriod"/>
            </a:pP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The areas beyond </a:t>
            </a:r>
            <a:r>
              <a:rPr lang="en-IN" sz="2400" kern="100" dirty="0" err="1">
                <a:effectLst/>
                <a:latin typeface="Times New Roman" panose="02020603050405020304" pitchFamily="18" charset="0"/>
                <a:ea typeface="Calibri" panose="020F0502020204030204" pitchFamily="34" charset="0"/>
                <a:cs typeface="Times New Roman" panose="02020603050405020304" pitchFamily="18" charset="0"/>
              </a:rPr>
              <a:t>Dauki</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fault consist of mainly plateau forming limestones and sandstones of Sheila formation belonging to </a:t>
            </a:r>
            <a:r>
              <a:rPr lang="en-IN" sz="2400" kern="100" dirty="0" err="1">
                <a:effectLst/>
                <a:latin typeface="Times New Roman" panose="02020603050405020304" pitchFamily="18" charset="0"/>
                <a:ea typeface="Calibri" panose="020F0502020204030204" pitchFamily="34" charset="0"/>
                <a:cs typeface="Times New Roman" panose="02020603050405020304" pitchFamily="18" charset="0"/>
              </a:rPr>
              <a:t>Jaintia</a:t>
            </a:r>
            <a:r>
              <a:rPr lang="en-IN" sz="2400" kern="100" dirty="0">
                <a:effectLst/>
                <a:latin typeface="Times New Roman" panose="02020603050405020304" pitchFamily="18" charset="0"/>
                <a:ea typeface="Calibri" panose="020F0502020204030204" pitchFamily="34" charset="0"/>
                <a:cs typeface="Times New Roman" panose="02020603050405020304" pitchFamily="18" charset="0"/>
              </a:rPr>
              <a:t> Group (Das et al., 2001).</a:t>
            </a:r>
          </a:p>
          <a:p>
            <a:endParaRPr lang="en-IN"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000" y="0"/>
            <a:ext cx="9880600" cy="1325880"/>
          </a:xfrm>
        </p:spPr>
        <p:txBody>
          <a:bodyPr>
            <a:normAutofit/>
          </a:bodyPr>
          <a:lstStyle/>
          <a:p>
            <a:r>
              <a:rPr lang="en-IN" sz="4000" b="1" i="0" dirty="0">
                <a:solidFill>
                  <a:srgbClr val="000000"/>
                </a:solidFill>
                <a:effectLst/>
                <a:latin typeface="Times New Roman" panose="02020603050405020304" pitchFamily="18" charset="0"/>
                <a:cs typeface="Times New Roman" panose="02020603050405020304" pitchFamily="18" charset="0"/>
              </a:rPr>
              <a:t>Dataset collection:</a:t>
            </a:r>
            <a:r>
              <a:rPr lang="en-IN" sz="4000" dirty="0">
                <a:latin typeface="Times New Roman" panose="02020603050405020304" pitchFamily="18" charset="0"/>
                <a:cs typeface="Times New Roman" panose="02020603050405020304" pitchFamily="18" charset="0"/>
              </a:rPr>
              <a:t> </a:t>
            </a:r>
            <a:br>
              <a:rPr lang="en-IN" dirty="0"/>
            </a:br>
            <a:endParaRPr lang="en-IN" dirty="0"/>
          </a:p>
        </p:txBody>
      </p:sp>
      <p:pic>
        <p:nvPicPr>
          <p:cNvPr id="7" name="Content Placeholder 6"/>
          <p:cNvPicPr>
            <a:picLocks noGrp="1" noChangeAspect="1"/>
          </p:cNvPicPr>
          <p:nvPr>
            <p:ph idx="1"/>
          </p:nvPr>
        </p:nvPicPr>
        <p:blipFill>
          <a:blip r:embed="rId2"/>
          <a:stretch>
            <a:fillRect/>
          </a:stretch>
        </p:blipFill>
        <p:spPr>
          <a:xfrm>
            <a:off x="2461260" y="1819910"/>
            <a:ext cx="7415530" cy="4290060"/>
          </a:xfrm>
        </p:spPr>
      </p:pic>
      <p:sp>
        <p:nvSpPr>
          <p:cNvPr id="5" name="TextBox 4"/>
          <p:cNvSpPr txBox="1"/>
          <p:nvPr/>
        </p:nvSpPr>
        <p:spPr>
          <a:xfrm>
            <a:off x="276225" y="1003935"/>
            <a:ext cx="11649710" cy="983615"/>
          </a:xfrm>
          <a:prstGeom prst="rect">
            <a:avLst/>
          </a:prstGeom>
          <a:noFill/>
        </p:spPr>
        <p:txBody>
          <a:bodyPr wrap="square">
            <a:sp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To accomplish the objective of the study, eight potential landslide factors are utilized for LSM preparation (Fig 2 a, b, c, d, e, f, g, h, e). All the factors along with their source, data type and resolution are provided in Table1</a:t>
            </a:r>
            <a:r>
              <a:rPr lang="en-US" sz="2000" dirty="0">
                <a:latin typeface="Times New Roman" panose="02020603050405020304" pitchFamily="18" charset="0"/>
                <a:cs typeface="Times New Roman" panose="02020603050405020304" pitchFamily="18" charset="0"/>
              </a:rPr>
              <a:t> </a:t>
            </a:r>
            <a:br>
              <a:rPr lang="en-US" dirty="0"/>
            </a:br>
            <a:endParaRPr lang="en-IN" dirty="0"/>
          </a:p>
        </p:txBody>
      </p:sp>
      <p:sp>
        <p:nvSpPr>
          <p:cNvPr id="9" name="TextBox 8"/>
          <p:cNvSpPr txBox="1"/>
          <p:nvPr/>
        </p:nvSpPr>
        <p:spPr>
          <a:xfrm>
            <a:off x="3536774" y="6109959"/>
            <a:ext cx="609442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Table 1: Thematic layers used for multi-criteria analysis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2080"/>
            <a:ext cx="10515600" cy="635635"/>
          </a:xfrm>
        </p:spPr>
        <p:txBody>
          <a:bodyPr>
            <a:normAutofit/>
          </a:bodyPr>
          <a:lstStyle/>
          <a:p>
            <a:r>
              <a:rPr lang="en-IN" sz="3600" b="1" i="0" dirty="0">
                <a:solidFill>
                  <a:srgbClr val="000000"/>
                </a:solidFill>
                <a:effectLst/>
                <a:latin typeface="Times New Roman" panose="02020603050405020304" pitchFamily="18" charset="0"/>
                <a:cs typeface="Times New Roman" panose="02020603050405020304" pitchFamily="18" charset="0"/>
              </a:rPr>
              <a:t>Flowchart:</a:t>
            </a:r>
            <a:endParaRPr lang="en-IN" dirty="0"/>
          </a:p>
        </p:txBody>
      </p:sp>
      <p:sp>
        <p:nvSpPr>
          <p:cNvPr id="6" name="TextBox 5"/>
          <p:cNvSpPr txBox="1"/>
          <p:nvPr/>
        </p:nvSpPr>
        <p:spPr>
          <a:xfrm>
            <a:off x="3737797" y="6322455"/>
            <a:ext cx="6094428"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Fig.3. </a:t>
            </a:r>
            <a:r>
              <a:rPr lang="en-US" dirty="0">
                <a:latin typeface="Times New Roman" panose="02020603050405020304" pitchFamily="18" charset="0"/>
                <a:cs typeface="Times New Roman" panose="02020603050405020304" pitchFamily="18" charset="0"/>
              </a:rPr>
              <a:t>Flowchart of proposed methodology</a:t>
            </a:r>
            <a:endParaRPr lang="en-IN"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954405" y="767715"/>
            <a:ext cx="9832340" cy="5554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EM"/>
          <p:cNvPicPr>
            <a:picLocks noGrp="1" noChangeAspect="1"/>
          </p:cNvPicPr>
          <p:nvPr>
            <p:ph sz="half" idx="1"/>
          </p:nvPr>
        </p:nvPicPr>
        <p:blipFill>
          <a:blip r:embed="rId2"/>
          <a:stretch>
            <a:fillRect/>
          </a:stretch>
        </p:blipFill>
        <p:spPr>
          <a:xfrm>
            <a:off x="0" y="549275"/>
            <a:ext cx="3362325" cy="4351655"/>
          </a:xfrm>
          <a:prstGeom prst="rect">
            <a:avLst/>
          </a:prstGeom>
        </p:spPr>
      </p:pic>
      <p:pic>
        <p:nvPicPr>
          <p:cNvPr id="11" name="Content Placeholder 10" descr="slope"/>
          <p:cNvPicPr>
            <a:picLocks noGrp="1" noChangeAspect="1"/>
          </p:cNvPicPr>
          <p:nvPr>
            <p:ph sz="half" idx="2"/>
          </p:nvPr>
        </p:nvPicPr>
        <p:blipFill>
          <a:blip r:embed="rId3"/>
          <a:stretch>
            <a:fillRect/>
          </a:stretch>
        </p:blipFill>
        <p:spPr>
          <a:xfrm>
            <a:off x="2333625" y="589280"/>
            <a:ext cx="4737735" cy="6131560"/>
          </a:xfrm>
          <a:prstGeom prst="rect">
            <a:avLst/>
          </a:prstGeom>
        </p:spPr>
      </p:pic>
      <p:pic>
        <p:nvPicPr>
          <p:cNvPr id="13" name="Picture 12" descr="Aspect"/>
          <p:cNvPicPr>
            <a:picLocks noChangeAspect="1"/>
          </p:cNvPicPr>
          <p:nvPr/>
        </p:nvPicPr>
        <p:blipFill>
          <a:blip r:embed="rId4"/>
          <a:stretch>
            <a:fillRect/>
          </a:stretch>
        </p:blipFill>
        <p:spPr>
          <a:xfrm>
            <a:off x="7209155" y="549275"/>
            <a:ext cx="4768850" cy="6171565"/>
          </a:xfrm>
          <a:prstGeom prst="rect">
            <a:avLst/>
          </a:prstGeom>
        </p:spPr>
      </p:pic>
      <p:sp>
        <p:nvSpPr>
          <p:cNvPr id="14" name="Text Box 13"/>
          <p:cNvSpPr txBox="1"/>
          <p:nvPr/>
        </p:nvSpPr>
        <p:spPr>
          <a:xfrm>
            <a:off x="142240" y="0"/>
            <a:ext cx="7992110" cy="521970"/>
          </a:xfrm>
          <a:prstGeom prst="rect">
            <a:avLst/>
          </a:prstGeom>
          <a:solidFill>
            <a:schemeClr val="bg1"/>
          </a:solidFill>
        </p:spPr>
        <p:txBody>
          <a:bodyPr wrap="square" rtlCol="0">
            <a:noAutofit/>
          </a:bodyPr>
          <a:lstStyle/>
          <a:p>
            <a:r>
              <a:rPr lang="en-IN" altLang="en-US" sz="2800" b="1">
                <a:latin typeface="Times New Roman" panose="02020603050405020304" pitchFamily="18" charset="0"/>
                <a:cs typeface="Times New Roman" panose="02020603050405020304" pitchFamily="18" charset="0"/>
              </a:rPr>
              <a:t>Criteria Layers: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277495" y="354965"/>
            <a:ext cx="11543030" cy="6315710"/>
          </a:xfrm>
          <a:prstGeom prst="rect">
            <a:avLst/>
          </a:prstGeom>
        </p:spPr>
      </p:pic>
      <p:pic>
        <p:nvPicPr>
          <p:cNvPr id="10" name="Content Placeholder 9" descr="_NH_44_RF_Final - Earth Engine Code Editor - Google Chrome 08-03-2024 10_12_58"/>
          <p:cNvPicPr>
            <a:picLocks noGrp="1" noChangeAspect="1"/>
          </p:cNvPicPr>
          <p:nvPr>
            <p:ph sz="half" idx="2"/>
          </p:nvPr>
        </p:nvPicPr>
        <p:blipFill>
          <a:blip r:embed="rId3"/>
          <a:srcRect l="10564" t="17670" b="373"/>
          <a:stretch>
            <a:fillRect/>
          </a:stretch>
        </p:blipFill>
        <p:spPr>
          <a:xfrm>
            <a:off x="5718175" y="3344545"/>
            <a:ext cx="6036310" cy="3158490"/>
          </a:xfrm>
          <a:prstGeom prst="rect">
            <a:avLst/>
          </a:prstGeom>
          <a:ln w="3175">
            <a:solidFill>
              <a:schemeClr val="tx1"/>
            </a:solidFill>
          </a:ln>
        </p:spPr>
      </p:pic>
      <p:sp>
        <p:nvSpPr>
          <p:cNvPr id="12" name="Rectangles 11"/>
          <p:cNvSpPr/>
          <p:nvPr/>
        </p:nvSpPr>
        <p:spPr>
          <a:xfrm>
            <a:off x="8103235" y="1367155"/>
            <a:ext cx="1908175" cy="497840"/>
          </a:xfrm>
          <a:prstGeom prst="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 name="Text Box 4"/>
          <p:cNvSpPr txBox="1"/>
          <p:nvPr/>
        </p:nvSpPr>
        <p:spPr>
          <a:xfrm>
            <a:off x="2219960" y="95885"/>
            <a:ext cx="7992110" cy="521970"/>
          </a:xfrm>
          <a:prstGeom prst="rect">
            <a:avLst/>
          </a:prstGeom>
          <a:solidFill>
            <a:schemeClr val="bg1"/>
          </a:solidFill>
        </p:spPr>
        <p:txBody>
          <a:bodyPr wrap="square" rtlCol="0">
            <a:noAutofit/>
          </a:bodyPr>
          <a:lstStyle/>
          <a:p>
            <a:r>
              <a:rPr lang="en-IN" altLang="en-US" sz="2800" b="1">
                <a:latin typeface="Times New Roman" panose="02020603050405020304" pitchFamily="18" charset="0"/>
                <a:cs typeface="Times New Roman" panose="02020603050405020304" pitchFamily="18" charset="0"/>
              </a:rPr>
              <a:t>LULC USING RANDOM FOREST CLASSIFIER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1602</TotalTime>
  <Words>1790</Words>
  <Application>Microsoft Office PowerPoint</Application>
  <PresentationFormat>Widescreen</PresentationFormat>
  <Paragraphs>348</Paragraphs>
  <Slides>21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Anaheim</vt:lpstr>
      <vt:lpstr>Aptos</vt:lpstr>
      <vt:lpstr>Aptos Display</vt:lpstr>
      <vt:lpstr>Arial</vt:lpstr>
      <vt:lpstr>Bebas Neue</vt:lpstr>
      <vt:lpstr>Calibri</vt:lpstr>
      <vt:lpstr>Raleway</vt:lpstr>
      <vt:lpstr>Times New Roman</vt:lpstr>
      <vt:lpstr>TimesNewRomanPSMT</vt:lpstr>
      <vt:lpstr>Wingdings</vt:lpstr>
      <vt:lpstr>Office Theme</vt:lpstr>
      <vt:lpstr>PowerPoint Presentation</vt:lpstr>
      <vt:lpstr>Content of the Study</vt:lpstr>
      <vt:lpstr>Introduction</vt:lpstr>
      <vt:lpstr>Study Area</vt:lpstr>
      <vt:lpstr>Geological setup of the region</vt:lpstr>
      <vt:lpstr>Dataset collection:  </vt:lpstr>
      <vt:lpstr>Flowchart: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Discussion: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PRANJUL SAHU</dc:creator>
  <cp:lastModifiedBy>PRANJUL SAHU</cp:lastModifiedBy>
  <cp:revision>2</cp:revision>
  <dcterms:created xsi:type="dcterms:W3CDTF">2024-08-27T08:39:29Z</dcterms:created>
  <dcterms:modified xsi:type="dcterms:W3CDTF">2024-08-28T11:22:02Z</dcterms:modified>
</cp:coreProperties>
</file>